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65" r:id="rId2"/>
    <p:sldId id="256" r:id="rId3"/>
    <p:sldId id="887" r:id="rId4"/>
    <p:sldId id="694" r:id="rId5"/>
    <p:sldId id="864" r:id="rId6"/>
    <p:sldId id="906" r:id="rId7"/>
    <p:sldId id="907" r:id="rId8"/>
    <p:sldId id="850" r:id="rId9"/>
    <p:sldId id="932" r:id="rId10"/>
    <p:sldId id="896" r:id="rId11"/>
    <p:sldId id="861" r:id="rId12"/>
    <p:sldId id="914" r:id="rId13"/>
    <p:sldId id="915" r:id="rId14"/>
    <p:sldId id="916" r:id="rId15"/>
    <p:sldId id="917" r:id="rId16"/>
    <p:sldId id="918" r:id="rId17"/>
    <p:sldId id="919" r:id="rId18"/>
    <p:sldId id="920" r:id="rId19"/>
    <p:sldId id="921" r:id="rId20"/>
    <p:sldId id="922" r:id="rId21"/>
    <p:sldId id="923" r:id="rId22"/>
    <p:sldId id="924" r:id="rId23"/>
    <p:sldId id="925" r:id="rId24"/>
    <p:sldId id="926" r:id="rId25"/>
    <p:sldId id="927" r:id="rId26"/>
    <p:sldId id="928" r:id="rId27"/>
    <p:sldId id="670" r:id="rId28"/>
    <p:sldId id="671" r:id="rId29"/>
    <p:sldId id="744" r:id="rId30"/>
    <p:sldId id="935" r:id="rId31"/>
    <p:sldId id="745" r:id="rId32"/>
    <p:sldId id="939" r:id="rId33"/>
    <p:sldId id="777" r:id="rId34"/>
    <p:sldId id="938" r:id="rId35"/>
    <p:sldId id="912" r:id="rId36"/>
    <p:sldId id="479" r:id="rId37"/>
    <p:sldId id="913" r:id="rId38"/>
    <p:sldId id="936" r:id="rId39"/>
    <p:sldId id="937" r:id="rId40"/>
    <p:sldId id="931" r:id="rId41"/>
    <p:sldId id="588" r:id="rId42"/>
    <p:sldId id="838" r:id="rId43"/>
    <p:sldId id="930" r:id="rId44"/>
    <p:sldId id="284" r:id="rId45"/>
  </p:sldIdLst>
  <p:sldSz cx="6858000" cy="9906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9"/>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5387" autoAdjust="0"/>
  </p:normalViewPr>
  <p:slideViewPr>
    <p:cSldViewPr snapToGrid="0">
      <p:cViewPr varScale="1">
        <p:scale>
          <a:sx n="62" d="100"/>
          <a:sy n="62" d="100"/>
        </p:scale>
        <p:origin x="2429" y="77"/>
      </p:cViewPr>
      <p:guideLst>
        <p:guide orient="horz" pos="3120"/>
        <p:guide pos="2160"/>
      </p:guideLst>
    </p:cSldViewPr>
  </p:slideViewPr>
  <p:outlineViewPr>
    <p:cViewPr>
      <p:scale>
        <a:sx n="100" d="100"/>
        <a:sy n="100" d="100"/>
      </p:scale>
      <p:origin x="0" y="0"/>
    </p:cViewPr>
  </p:outlineViewPr>
  <p:notesTextViewPr>
    <p:cViewPr>
      <p:scale>
        <a:sx n="1" d="1"/>
        <a:sy n="1" d="1"/>
      </p:scale>
      <p:origin x="0" y="0"/>
    </p:cViewPr>
  </p:notesTextViewPr>
  <p:sorterViewPr>
    <p:cViewPr>
      <p:scale>
        <a:sx n="100" d="100"/>
        <a:sy n="100" d="100"/>
      </p:scale>
      <p:origin x="0" y="-359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Desktop\intes\faaliyet%20b&#252;ltenleri\veriler\genel%20veril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Desktop\intes\faaliyet%20b&#252;ltenleri\veriler\genel%20veriler.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36823174880917"/>
          <c:y val="0.15740740740740741"/>
          <c:w val="0.82363176825119078"/>
          <c:h val="0.73577136191309422"/>
        </c:manualLayout>
      </c:layout>
      <c:barChart>
        <c:barDir val="col"/>
        <c:grouping val="clustered"/>
        <c:varyColors val="0"/>
        <c:ser>
          <c:idx val="0"/>
          <c:order val="0"/>
          <c:tx>
            <c:strRef>
              <c:f>'bara banka'!$D$2</c:f>
              <c:strCache>
                <c:ptCount val="1"/>
                <c:pt idx="0">
                  <c:v>28.08.2020</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1"/>
              <c:layout>
                <c:manualLayout>
                  <c:x val="-5.9259259259259262E-2"/>
                  <c:y val="-5.1750145815106528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F224-43C7-BAE6-53C7506701EF}"/>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'bara banka'!$C$3:$C$5</c:f>
              <c:strCache>
                <c:ptCount val="3"/>
                <c:pt idx="0">
                  <c:v>Konut</c:v>
                </c:pt>
                <c:pt idx="1">
                  <c:v>Taşıt</c:v>
                </c:pt>
                <c:pt idx="2">
                  <c:v>Diğer</c:v>
                </c:pt>
              </c:strCache>
            </c:strRef>
          </c:cat>
          <c:val>
            <c:numRef>
              <c:f>'bara banka'!$D$3:$D$5</c:f>
              <c:numCache>
                <c:formatCode>#,##0</c:formatCode>
                <c:ptCount val="3"/>
                <c:pt idx="0">
                  <c:v>249782979</c:v>
                </c:pt>
                <c:pt idx="1">
                  <c:v>6726306</c:v>
                </c:pt>
                <c:pt idx="2">
                  <c:v>365761622</c:v>
                </c:pt>
              </c:numCache>
            </c:numRef>
          </c:val>
          <c:extLst xmlns:c16r2="http://schemas.microsoft.com/office/drawing/2015/06/chart">
            <c:ext xmlns:c16="http://schemas.microsoft.com/office/drawing/2014/chart" uri="{C3380CC4-5D6E-409C-BE32-E72D297353CC}">
              <c16:uniqueId val="{00000001-F224-43C7-BAE6-53C7506701EF}"/>
            </c:ext>
          </c:extLst>
        </c:ser>
        <c:ser>
          <c:idx val="1"/>
          <c:order val="1"/>
          <c:tx>
            <c:strRef>
              <c:f>'bara banka'!$E$2</c:f>
              <c:strCache>
                <c:ptCount val="1"/>
                <c:pt idx="0">
                  <c:v>21.08.2020</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'bara banka'!$C$3:$C$5</c:f>
              <c:strCache>
                <c:ptCount val="3"/>
                <c:pt idx="0">
                  <c:v>Konut</c:v>
                </c:pt>
                <c:pt idx="1">
                  <c:v>Taşıt</c:v>
                </c:pt>
                <c:pt idx="2">
                  <c:v>Diğer</c:v>
                </c:pt>
              </c:strCache>
            </c:strRef>
          </c:cat>
          <c:val>
            <c:numRef>
              <c:f>'bara banka'!$E$3:$E$5</c:f>
              <c:numCache>
                <c:formatCode>#,##0</c:formatCode>
                <c:ptCount val="3"/>
                <c:pt idx="0">
                  <c:v>248650564</c:v>
                </c:pt>
                <c:pt idx="1">
                  <c:v>6660818</c:v>
                </c:pt>
                <c:pt idx="2">
                  <c:v>363774021</c:v>
                </c:pt>
              </c:numCache>
            </c:numRef>
          </c:val>
          <c:extLst xmlns:c16r2="http://schemas.microsoft.com/office/drawing/2015/06/chart">
            <c:ext xmlns:c16="http://schemas.microsoft.com/office/drawing/2014/chart" uri="{C3380CC4-5D6E-409C-BE32-E72D297353CC}">
              <c16:uniqueId val="{00000002-F224-43C7-BAE6-53C7506701EF}"/>
            </c:ext>
          </c:extLst>
        </c:ser>
        <c:dLbls>
          <c:showLegendKey val="0"/>
          <c:showVal val="0"/>
          <c:showCatName val="0"/>
          <c:showSerName val="0"/>
          <c:showPercent val="0"/>
          <c:showBubbleSize val="0"/>
        </c:dLbls>
        <c:gapWidth val="100"/>
        <c:overlap val="-24"/>
        <c:axId val="1337346496"/>
        <c:axId val="1337338880"/>
      </c:barChart>
      <c:catAx>
        <c:axId val="13373464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337338880"/>
        <c:crosses val="autoZero"/>
        <c:auto val="1"/>
        <c:lblAlgn val="ctr"/>
        <c:lblOffset val="100"/>
        <c:noMultiLvlLbl val="0"/>
      </c:catAx>
      <c:valAx>
        <c:axId val="1337338880"/>
        <c:scaling>
          <c:orientation val="minMax"/>
          <c:max val="3500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337346496"/>
        <c:crosses val="autoZero"/>
        <c:crossBetween val="between"/>
      </c:valAx>
      <c:spPr>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mevduat!$C$2</c:f>
              <c:strCache>
                <c:ptCount val="1"/>
                <c:pt idx="0">
                  <c:v>28.08.2020</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mevduat!$B$3:$B$5</c:f>
              <c:strCache>
                <c:ptCount val="3"/>
                <c:pt idx="0">
                  <c:v>TOPLAM</c:v>
                </c:pt>
                <c:pt idx="1">
                  <c:v>TL/Milyar TL</c:v>
                </c:pt>
                <c:pt idx="2">
                  <c:v>YP/Milyar Dolar</c:v>
                </c:pt>
              </c:strCache>
            </c:strRef>
          </c:cat>
          <c:val>
            <c:numRef>
              <c:f>mevduat!$C$3:$C$5</c:f>
              <c:numCache>
                <c:formatCode>#,##0.00</c:formatCode>
                <c:ptCount val="3"/>
                <c:pt idx="0">
                  <c:v>3316.2</c:v>
                </c:pt>
                <c:pt idx="1">
                  <c:v>1544.4</c:v>
                </c:pt>
                <c:pt idx="2" formatCode="General">
                  <c:v>242.6</c:v>
                </c:pt>
              </c:numCache>
            </c:numRef>
          </c:val>
          <c:extLst xmlns:c16r2="http://schemas.microsoft.com/office/drawing/2015/06/chart">
            <c:ext xmlns:c16="http://schemas.microsoft.com/office/drawing/2014/chart" uri="{C3380CC4-5D6E-409C-BE32-E72D297353CC}">
              <c16:uniqueId val="{00000000-E866-4F4D-B58D-34680C34501E}"/>
            </c:ext>
          </c:extLst>
        </c:ser>
        <c:ser>
          <c:idx val="1"/>
          <c:order val="1"/>
          <c:tx>
            <c:strRef>
              <c:f>mevduat!$D$2</c:f>
              <c:strCache>
                <c:ptCount val="1"/>
                <c:pt idx="0">
                  <c:v>21.08.2020</c:v>
                </c:pt>
              </c:strCache>
            </c:strRef>
          </c:tx>
          <c:spPr>
            <a:solidFill>
              <a:schemeClr val="accent2"/>
            </a:solidFill>
            <a:ln>
              <a:noFill/>
            </a:ln>
            <a:effectLst/>
            <a:sp3d/>
          </c:spPr>
          <c:invertIfNegative val="0"/>
          <c:dLbls>
            <c:dLbl>
              <c:idx val="0"/>
              <c:layout>
                <c:manualLayout>
                  <c:x val="0.10833333333333328"/>
                  <c:y val="-1.851851851851852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866-4F4D-B58D-34680C34501E}"/>
                </c:ext>
                <c:ext xmlns:c15="http://schemas.microsoft.com/office/drawing/2012/chart" uri="{CE6537A1-D6FC-4f65-9D91-7224C49458BB}">
                  <c15:layout/>
                </c:ext>
              </c:extLst>
            </c:dLbl>
            <c:dLbl>
              <c:idx val="1"/>
              <c:layout>
                <c:manualLayout>
                  <c:x val="8.3333333333333329E-2"/>
                  <c:y val="-8.333333333333328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E866-4F4D-B58D-34680C34501E}"/>
                </c:ext>
                <c:ext xmlns:c15="http://schemas.microsoft.com/office/drawing/2012/chart" uri="{CE6537A1-D6FC-4f65-9D91-7224C49458BB}">
                  <c15:layout/>
                </c:ext>
              </c:extLst>
            </c:dLbl>
            <c:dLbl>
              <c:idx val="2"/>
              <c:layout>
                <c:manualLayout>
                  <c:x val="8.8888888888888781E-2"/>
                  <c:y val="-0.1620370370370370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866-4F4D-B58D-34680C34501E}"/>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mevduat!$B$3:$B$5</c:f>
              <c:strCache>
                <c:ptCount val="3"/>
                <c:pt idx="0">
                  <c:v>TOPLAM</c:v>
                </c:pt>
                <c:pt idx="1">
                  <c:v>TL/Milyar TL</c:v>
                </c:pt>
                <c:pt idx="2">
                  <c:v>YP/Milyar Dolar</c:v>
                </c:pt>
              </c:strCache>
            </c:strRef>
          </c:cat>
          <c:val>
            <c:numRef>
              <c:f>mevduat!$D$3:$D$5</c:f>
              <c:numCache>
                <c:formatCode>#,##0.00</c:formatCode>
                <c:ptCount val="3"/>
                <c:pt idx="0">
                  <c:v>3298.1</c:v>
                </c:pt>
                <c:pt idx="1">
                  <c:v>1538.7</c:v>
                </c:pt>
                <c:pt idx="2" formatCode="General">
                  <c:v>241.7</c:v>
                </c:pt>
              </c:numCache>
            </c:numRef>
          </c:val>
          <c:extLst xmlns:c16r2="http://schemas.microsoft.com/office/drawing/2015/06/chart">
            <c:ext xmlns:c16="http://schemas.microsoft.com/office/drawing/2014/chart" uri="{C3380CC4-5D6E-409C-BE32-E72D297353CC}">
              <c16:uniqueId val="{00000004-E866-4F4D-B58D-34680C34501E}"/>
            </c:ext>
          </c:extLst>
        </c:ser>
        <c:dLbls>
          <c:showLegendKey val="0"/>
          <c:showVal val="0"/>
          <c:showCatName val="0"/>
          <c:showSerName val="0"/>
          <c:showPercent val="0"/>
          <c:showBubbleSize val="0"/>
        </c:dLbls>
        <c:gapWidth val="150"/>
        <c:shape val="box"/>
        <c:axId val="1337353568"/>
        <c:axId val="1337342688"/>
        <c:axId val="0"/>
      </c:bar3DChart>
      <c:catAx>
        <c:axId val="13373535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337342688"/>
        <c:crosses val="autoZero"/>
        <c:auto val="1"/>
        <c:lblAlgn val="ctr"/>
        <c:lblOffset val="100"/>
        <c:noMultiLvlLbl val="0"/>
      </c:catAx>
      <c:valAx>
        <c:axId val="133734268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337353568"/>
        <c:crosses val="autoZero"/>
        <c:crossBetween val="between"/>
      </c:valAx>
      <c: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1A6021-E286-40A2-9BE2-2F33F2511D95}" type="datetimeFigureOut">
              <a:rPr lang="en-US" smtClean="0"/>
              <a:t>9/7/2020</a:t>
            </a:fld>
            <a:endParaRPr lang="en-US"/>
          </a:p>
        </p:txBody>
      </p:sp>
      <p:sp>
        <p:nvSpPr>
          <p:cNvPr id="4" name="Slayt Görüntüsü Yer Tutucusu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E465DA-A65D-48B9-8AF4-06F2A3907912}" type="slidenum">
              <a:rPr lang="en-US" smtClean="0"/>
              <a:t>‹#›</a:t>
            </a:fld>
            <a:endParaRPr lang="en-US"/>
          </a:p>
        </p:txBody>
      </p:sp>
    </p:spTree>
    <p:extLst>
      <p:ext uri="{BB962C8B-B14F-4D97-AF65-F5344CB8AC3E}">
        <p14:creationId xmlns:p14="http://schemas.microsoft.com/office/powerpoint/2010/main" val="3175404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3E465DA-A65D-48B9-8AF4-06F2A3907912}" type="slidenum">
              <a:rPr lang="en-US" smtClean="0"/>
              <a:t>1</a:t>
            </a:fld>
            <a:endParaRPr lang="en-US"/>
          </a:p>
        </p:txBody>
      </p:sp>
    </p:spTree>
    <p:extLst>
      <p:ext uri="{BB962C8B-B14F-4D97-AF65-F5344CB8AC3E}">
        <p14:creationId xmlns:p14="http://schemas.microsoft.com/office/powerpoint/2010/main" val="2905748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3E465DA-A65D-48B9-8AF4-06F2A3907912}" type="slidenum">
              <a:rPr lang="en-US" smtClean="0"/>
              <a:t>10</a:t>
            </a:fld>
            <a:endParaRPr lang="en-US"/>
          </a:p>
        </p:txBody>
      </p:sp>
    </p:spTree>
    <p:extLst>
      <p:ext uri="{BB962C8B-B14F-4D97-AF65-F5344CB8AC3E}">
        <p14:creationId xmlns:p14="http://schemas.microsoft.com/office/powerpoint/2010/main" val="3536877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830229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017722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389592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846897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248984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203160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228079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167657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271186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3E465DA-A65D-48B9-8AF4-06F2A3907912}" type="slidenum">
              <a:rPr lang="en-US" smtClean="0"/>
              <a:t>2</a:t>
            </a:fld>
            <a:endParaRPr lang="en-US"/>
          </a:p>
        </p:txBody>
      </p:sp>
    </p:spTree>
    <p:extLst>
      <p:ext uri="{BB962C8B-B14F-4D97-AF65-F5344CB8AC3E}">
        <p14:creationId xmlns:p14="http://schemas.microsoft.com/office/powerpoint/2010/main" val="4090902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222551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277548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465494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141292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037791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435445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75224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3E465DA-A65D-48B9-8AF4-06F2A3907912}" type="slidenum">
              <a:rPr lang="en-US" smtClean="0"/>
              <a:t>27</a:t>
            </a:fld>
            <a:endParaRPr lang="en-US"/>
          </a:p>
        </p:txBody>
      </p:sp>
    </p:spTree>
    <p:extLst>
      <p:ext uri="{BB962C8B-B14F-4D97-AF65-F5344CB8AC3E}">
        <p14:creationId xmlns:p14="http://schemas.microsoft.com/office/powerpoint/2010/main" val="2614181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141502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079710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3E465DA-A65D-48B9-8AF4-06F2A3907912}" type="slidenum">
              <a:rPr lang="en-US" smtClean="0"/>
              <a:t>3</a:t>
            </a:fld>
            <a:endParaRPr lang="en-US"/>
          </a:p>
        </p:txBody>
      </p:sp>
    </p:spTree>
    <p:extLst>
      <p:ext uri="{BB962C8B-B14F-4D97-AF65-F5344CB8AC3E}">
        <p14:creationId xmlns:p14="http://schemas.microsoft.com/office/powerpoint/2010/main" val="42378059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717467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918706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4379132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3E465DA-A65D-48B9-8AF4-06F2A3907912}" type="slidenum">
              <a:rPr lang="en-US" smtClean="0"/>
              <a:t>33</a:t>
            </a:fld>
            <a:endParaRPr lang="en-US"/>
          </a:p>
        </p:txBody>
      </p:sp>
    </p:spTree>
    <p:extLst>
      <p:ext uri="{BB962C8B-B14F-4D97-AF65-F5344CB8AC3E}">
        <p14:creationId xmlns:p14="http://schemas.microsoft.com/office/powerpoint/2010/main" val="2807184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3E465DA-A65D-48B9-8AF4-06F2A3907912}" type="slidenum">
              <a:rPr lang="en-US" smtClean="0"/>
              <a:t>34</a:t>
            </a:fld>
            <a:endParaRPr lang="en-US"/>
          </a:p>
        </p:txBody>
      </p:sp>
    </p:spTree>
    <p:extLst>
      <p:ext uri="{BB962C8B-B14F-4D97-AF65-F5344CB8AC3E}">
        <p14:creationId xmlns:p14="http://schemas.microsoft.com/office/powerpoint/2010/main" val="1323697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3E465DA-A65D-48B9-8AF4-06F2A3907912}" type="slidenum">
              <a:rPr lang="en-US" smtClean="0"/>
              <a:t>35</a:t>
            </a:fld>
            <a:endParaRPr lang="en-US"/>
          </a:p>
        </p:txBody>
      </p:sp>
    </p:spTree>
    <p:extLst>
      <p:ext uri="{BB962C8B-B14F-4D97-AF65-F5344CB8AC3E}">
        <p14:creationId xmlns:p14="http://schemas.microsoft.com/office/powerpoint/2010/main" val="1373590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3E465DA-A65D-48B9-8AF4-06F2A3907912}" type="slidenum">
              <a:rPr lang="en-US" smtClean="0"/>
              <a:t>36</a:t>
            </a:fld>
            <a:endParaRPr lang="en-US"/>
          </a:p>
        </p:txBody>
      </p:sp>
    </p:spTree>
    <p:extLst>
      <p:ext uri="{BB962C8B-B14F-4D97-AF65-F5344CB8AC3E}">
        <p14:creationId xmlns:p14="http://schemas.microsoft.com/office/powerpoint/2010/main" val="26160616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3E465DA-A65D-48B9-8AF4-06F2A3907912}" type="slidenum">
              <a:rPr lang="en-US" smtClean="0"/>
              <a:t>37</a:t>
            </a:fld>
            <a:endParaRPr lang="en-US"/>
          </a:p>
        </p:txBody>
      </p:sp>
    </p:spTree>
    <p:extLst>
      <p:ext uri="{BB962C8B-B14F-4D97-AF65-F5344CB8AC3E}">
        <p14:creationId xmlns:p14="http://schemas.microsoft.com/office/powerpoint/2010/main" val="1942603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7620459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075321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3E465DA-A65D-48B9-8AF4-06F2A3907912}" type="slidenum">
              <a:rPr lang="en-US" smtClean="0"/>
              <a:t>4</a:t>
            </a:fld>
            <a:endParaRPr lang="en-US"/>
          </a:p>
        </p:txBody>
      </p:sp>
    </p:spTree>
    <p:extLst>
      <p:ext uri="{BB962C8B-B14F-4D97-AF65-F5344CB8AC3E}">
        <p14:creationId xmlns:p14="http://schemas.microsoft.com/office/powerpoint/2010/main" val="5234089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3E465DA-A65D-48B9-8AF4-06F2A3907912}" type="slidenum">
              <a:rPr lang="en-US" smtClean="0"/>
              <a:t>40</a:t>
            </a:fld>
            <a:endParaRPr lang="en-US"/>
          </a:p>
        </p:txBody>
      </p:sp>
    </p:spTree>
    <p:extLst>
      <p:ext uri="{BB962C8B-B14F-4D97-AF65-F5344CB8AC3E}">
        <p14:creationId xmlns:p14="http://schemas.microsoft.com/office/powerpoint/2010/main" val="36938556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3E465DA-A65D-48B9-8AF4-06F2A3907912}" type="slidenum">
              <a:rPr lang="en-US" smtClean="0"/>
              <a:t>41</a:t>
            </a:fld>
            <a:endParaRPr lang="en-US"/>
          </a:p>
        </p:txBody>
      </p:sp>
    </p:spTree>
    <p:extLst>
      <p:ext uri="{BB962C8B-B14F-4D97-AF65-F5344CB8AC3E}">
        <p14:creationId xmlns:p14="http://schemas.microsoft.com/office/powerpoint/2010/main" val="38767258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3E465DA-A65D-48B9-8AF4-06F2A3907912}" type="slidenum">
              <a:rPr lang="en-US" smtClean="0"/>
              <a:t>42</a:t>
            </a:fld>
            <a:endParaRPr lang="en-US"/>
          </a:p>
        </p:txBody>
      </p:sp>
    </p:spTree>
    <p:extLst>
      <p:ext uri="{BB962C8B-B14F-4D97-AF65-F5344CB8AC3E}">
        <p14:creationId xmlns:p14="http://schemas.microsoft.com/office/powerpoint/2010/main" val="7429380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3E465DA-A65D-48B9-8AF4-06F2A3907912}" type="slidenum">
              <a:rPr lang="en-US" smtClean="0"/>
              <a:t>43</a:t>
            </a:fld>
            <a:endParaRPr lang="en-US"/>
          </a:p>
        </p:txBody>
      </p:sp>
    </p:spTree>
    <p:extLst>
      <p:ext uri="{BB962C8B-B14F-4D97-AF65-F5344CB8AC3E}">
        <p14:creationId xmlns:p14="http://schemas.microsoft.com/office/powerpoint/2010/main" val="12263203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73E465DA-A65D-48B9-8AF4-06F2A3907912}" type="slidenum">
              <a:rPr lang="en-US" smtClean="0"/>
              <a:t>44</a:t>
            </a:fld>
            <a:endParaRPr lang="en-US"/>
          </a:p>
        </p:txBody>
      </p:sp>
    </p:spTree>
    <p:extLst>
      <p:ext uri="{BB962C8B-B14F-4D97-AF65-F5344CB8AC3E}">
        <p14:creationId xmlns:p14="http://schemas.microsoft.com/office/powerpoint/2010/main" val="3569186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858240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04174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902565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807441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73E465DA-A65D-48B9-8AF4-06F2A3907912}"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731338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tr-TR"/>
              <a:t>Asıl başlık stili için tıklatın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466E10F1-D261-424A-AC28-6D4C3EA2E7FF}" type="datetimeFigureOut">
              <a:rPr lang="en-US" smtClean="0"/>
              <a:t>9/7/2020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D34F46-DDF4-4079-A880-D28E14C58A86}" type="slidenum">
              <a:rPr lang="en-US" smtClean="0"/>
              <a:t>‹#›</a:t>
            </a:fld>
            <a:endParaRPr lang="en-US"/>
          </a:p>
        </p:txBody>
      </p:sp>
    </p:spTree>
    <p:extLst>
      <p:ext uri="{BB962C8B-B14F-4D97-AF65-F5344CB8AC3E}">
        <p14:creationId xmlns:p14="http://schemas.microsoft.com/office/powerpoint/2010/main" val="1093388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66E10F1-D261-424A-AC28-6D4C3EA2E7FF}" type="datetimeFigureOut">
              <a:rPr lang="en-US" smtClean="0"/>
              <a:t>9/7/2020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D34F46-DDF4-4079-A880-D28E14C58A86}" type="slidenum">
              <a:rPr lang="en-US" smtClean="0"/>
              <a:t>‹#›</a:t>
            </a:fld>
            <a:endParaRPr lang="en-US"/>
          </a:p>
        </p:txBody>
      </p:sp>
    </p:spTree>
    <p:extLst>
      <p:ext uri="{BB962C8B-B14F-4D97-AF65-F5344CB8AC3E}">
        <p14:creationId xmlns:p14="http://schemas.microsoft.com/office/powerpoint/2010/main" val="3576573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66E10F1-D261-424A-AC28-6D4C3EA2E7FF}" type="datetimeFigureOut">
              <a:rPr lang="en-US" smtClean="0"/>
              <a:t>9/7/2020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D34F46-DDF4-4079-A880-D28E14C58A86}" type="slidenum">
              <a:rPr lang="en-US" smtClean="0"/>
              <a:t>‹#›</a:t>
            </a:fld>
            <a:endParaRPr lang="en-US"/>
          </a:p>
        </p:txBody>
      </p:sp>
    </p:spTree>
    <p:extLst>
      <p:ext uri="{BB962C8B-B14F-4D97-AF65-F5344CB8AC3E}">
        <p14:creationId xmlns:p14="http://schemas.microsoft.com/office/powerpoint/2010/main" val="1041503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66E10F1-D261-424A-AC28-6D4C3EA2E7FF}" type="datetimeFigureOut">
              <a:rPr lang="en-US" smtClean="0"/>
              <a:t>9/7/2020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D34F46-DDF4-4079-A880-D28E14C58A86}" type="slidenum">
              <a:rPr lang="en-US" smtClean="0"/>
              <a:t>‹#›</a:t>
            </a:fld>
            <a:endParaRPr lang="en-US"/>
          </a:p>
        </p:txBody>
      </p:sp>
    </p:spTree>
    <p:extLst>
      <p:ext uri="{BB962C8B-B14F-4D97-AF65-F5344CB8AC3E}">
        <p14:creationId xmlns:p14="http://schemas.microsoft.com/office/powerpoint/2010/main" val="2908072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tr-TR"/>
              <a:t>Asıl başlık stili için tıklatın</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466E10F1-D261-424A-AC28-6D4C3EA2E7FF}" type="datetimeFigureOut">
              <a:rPr lang="en-US" smtClean="0"/>
              <a:t>9/7/2020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D34F46-DDF4-4079-A880-D28E14C58A86}" type="slidenum">
              <a:rPr lang="en-US" smtClean="0"/>
              <a:t>‹#›</a:t>
            </a:fld>
            <a:endParaRPr lang="en-US"/>
          </a:p>
        </p:txBody>
      </p:sp>
    </p:spTree>
    <p:extLst>
      <p:ext uri="{BB962C8B-B14F-4D97-AF65-F5344CB8AC3E}">
        <p14:creationId xmlns:p14="http://schemas.microsoft.com/office/powerpoint/2010/main" val="3653359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466E10F1-D261-424A-AC28-6D4C3EA2E7FF}" type="datetimeFigureOut">
              <a:rPr lang="en-US" smtClean="0"/>
              <a:t>9/7/2020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D34F46-DDF4-4079-A880-D28E14C58A86}" type="slidenum">
              <a:rPr lang="en-US" smtClean="0"/>
              <a:t>‹#›</a:t>
            </a:fld>
            <a:endParaRPr lang="en-US"/>
          </a:p>
        </p:txBody>
      </p:sp>
    </p:spTree>
    <p:extLst>
      <p:ext uri="{BB962C8B-B14F-4D97-AF65-F5344CB8AC3E}">
        <p14:creationId xmlns:p14="http://schemas.microsoft.com/office/powerpoint/2010/main" val="142034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tıklatın</a:t>
            </a:r>
          </a:p>
        </p:txBody>
      </p:sp>
      <p:sp>
        <p:nvSpPr>
          <p:cNvPr id="4" name="Content Placeholder 3"/>
          <p:cNvSpPr>
            <a:spLocks noGrp="1"/>
          </p:cNvSpPr>
          <p:nvPr>
            <p:ph sz="half" idx="2"/>
          </p:nvPr>
        </p:nvSpPr>
        <p:spPr>
          <a:xfrm>
            <a:off x="472381" y="3618442"/>
            <a:ext cx="2901255" cy="532218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tıklatın</a:t>
            </a:r>
          </a:p>
        </p:txBody>
      </p:sp>
      <p:sp>
        <p:nvSpPr>
          <p:cNvPr id="6" name="Content Placeholder 5"/>
          <p:cNvSpPr>
            <a:spLocks noGrp="1"/>
          </p:cNvSpPr>
          <p:nvPr>
            <p:ph sz="quarter" idx="4"/>
          </p:nvPr>
        </p:nvSpPr>
        <p:spPr>
          <a:xfrm>
            <a:off x="3471863" y="3618442"/>
            <a:ext cx="2915543" cy="532218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466E10F1-D261-424A-AC28-6D4C3EA2E7FF}" type="datetimeFigureOut">
              <a:rPr lang="en-US" smtClean="0"/>
              <a:t>9/7/2020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D34F46-DDF4-4079-A880-D28E14C58A86}" type="slidenum">
              <a:rPr lang="en-US" smtClean="0"/>
              <a:t>‹#›</a:t>
            </a:fld>
            <a:endParaRPr lang="en-US"/>
          </a:p>
        </p:txBody>
      </p:sp>
    </p:spTree>
    <p:extLst>
      <p:ext uri="{BB962C8B-B14F-4D97-AF65-F5344CB8AC3E}">
        <p14:creationId xmlns:p14="http://schemas.microsoft.com/office/powerpoint/2010/main" val="3446538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466E10F1-D261-424A-AC28-6D4C3EA2E7FF}" type="datetimeFigureOut">
              <a:rPr lang="en-US" smtClean="0"/>
              <a:t>9/7/2020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D34F46-DDF4-4079-A880-D28E14C58A86}" type="slidenum">
              <a:rPr lang="en-US" smtClean="0"/>
              <a:t>‹#›</a:t>
            </a:fld>
            <a:endParaRPr lang="en-US"/>
          </a:p>
        </p:txBody>
      </p:sp>
    </p:spTree>
    <p:extLst>
      <p:ext uri="{BB962C8B-B14F-4D97-AF65-F5344CB8AC3E}">
        <p14:creationId xmlns:p14="http://schemas.microsoft.com/office/powerpoint/2010/main" val="3919118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6E10F1-D261-424A-AC28-6D4C3EA2E7FF}" type="datetimeFigureOut">
              <a:rPr lang="en-US" smtClean="0"/>
              <a:t>9/7/2020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D34F46-DDF4-4079-A880-D28E14C58A86}" type="slidenum">
              <a:rPr lang="en-US" smtClean="0"/>
              <a:t>‹#›</a:t>
            </a:fld>
            <a:endParaRPr lang="en-US"/>
          </a:p>
        </p:txBody>
      </p:sp>
    </p:spTree>
    <p:extLst>
      <p:ext uri="{BB962C8B-B14F-4D97-AF65-F5344CB8AC3E}">
        <p14:creationId xmlns:p14="http://schemas.microsoft.com/office/powerpoint/2010/main" val="146604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tr-TR"/>
              <a:t>Asıl başlık stili için tıklatın</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466E10F1-D261-424A-AC28-6D4C3EA2E7FF}" type="datetimeFigureOut">
              <a:rPr lang="en-US" smtClean="0"/>
              <a:t>9/7/2020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D34F46-DDF4-4079-A880-D28E14C58A86}" type="slidenum">
              <a:rPr lang="en-US" smtClean="0"/>
              <a:t>‹#›</a:t>
            </a:fld>
            <a:endParaRPr lang="en-US"/>
          </a:p>
        </p:txBody>
      </p:sp>
    </p:spTree>
    <p:extLst>
      <p:ext uri="{BB962C8B-B14F-4D97-AF65-F5344CB8AC3E}">
        <p14:creationId xmlns:p14="http://schemas.microsoft.com/office/powerpoint/2010/main" val="2851297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a:t>Resim eklemek için simgeyi tıklatın</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466E10F1-D261-424A-AC28-6D4C3EA2E7FF}" type="datetimeFigureOut">
              <a:rPr lang="en-US" smtClean="0"/>
              <a:t>9/7/2020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D34F46-DDF4-4079-A880-D28E14C58A86}" type="slidenum">
              <a:rPr lang="en-US" smtClean="0"/>
              <a:t>‹#›</a:t>
            </a:fld>
            <a:endParaRPr lang="en-US"/>
          </a:p>
        </p:txBody>
      </p:sp>
    </p:spTree>
    <p:extLst>
      <p:ext uri="{BB962C8B-B14F-4D97-AF65-F5344CB8AC3E}">
        <p14:creationId xmlns:p14="http://schemas.microsoft.com/office/powerpoint/2010/main" val="1453229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66E10F1-D261-424A-AC28-6D4C3EA2E7FF}" type="datetimeFigureOut">
              <a:rPr lang="en-US" smtClean="0"/>
              <a:t>9/7/2020</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9AD34F46-DDF4-4079-A880-D28E14C58A86}" type="slidenum">
              <a:rPr lang="en-US" smtClean="0"/>
              <a:t>‹#›</a:t>
            </a:fld>
            <a:endParaRPr lang="en-US"/>
          </a:p>
        </p:txBody>
      </p:sp>
    </p:spTree>
    <p:extLst>
      <p:ext uri="{BB962C8B-B14F-4D97-AF65-F5344CB8AC3E}">
        <p14:creationId xmlns:p14="http://schemas.microsoft.com/office/powerpoint/2010/main" val="4076712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caz.iksv.org/tr/program"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hyperlink" Target="https://www.ktb.gov.tr/TR-96382/sivas---kongre-binasi-ataturk-ve-etnografya-muzesi.html"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twitter.com/intessendika"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www.linkedin.com/company/intessendik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www.resmigazete.gov.tr/eskiler/2020/09/20200901-8-1.pdf"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tiff"/><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031"/>
            <a:ext cx="6858000" cy="9988062"/>
          </a:xfrm>
          <a:prstGeom prst="rect">
            <a:avLst/>
          </a:prstGeom>
        </p:spPr>
      </p:pic>
      <p:sp>
        <p:nvSpPr>
          <p:cNvPr id="4" name="Metin kutusu 3"/>
          <p:cNvSpPr txBox="1"/>
          <p:nvPr/>
        </p:nvSpPr>
        <p:spPr>
          <a:xfrm>
            <a:off x="1992923" y="6777840"/>
            <a:ext cx="3329354" cy="692497"/>
          </a:xfrm>
          <a:prstGeom prst="rect">
            <a:avLst/>
          </a:prstGeom>
          <a:noFill/>
        </p:spPr>
        <p:txBody>
          <a:bodyPr wrap="square" rtlCol="0">
            <a:spAutoFit/>
          </a:bodyPr>
          <a:lstStyle/>
          <a:p>
            <a:pPr algn="ctr"/>
            <a:r>
              <a:rPr lang="tr-TR" sz="2000" dirty="0">
                <a:solidFill>
                  <a:schemeClr val="bg1"/>
                </a:solidFill>
                <a:latin typeface="Bahnschrift" panose="020B0502040204020203" pitchFamily="34" charset="0"/>
                <a:ea typeface="Gadugi" panose="020B0502040204020203" pitchFamily="34" charset="0"/>
              </a:rPr>
              <a:t>2020/ 23</a:t>
            </a:r>
          </a:p>
          <a:p>
            <a:pPr algn="ctr"/>
            <a:r>
              <a:rPr lang="tr-TR" sz="1900" dirty="0">
                <a:latin typeface="Bahnschrift" panose="020B0502040204020203" pitchFamily="34" charset="0"/>
                <a:ea typeface="Gadugi" panose="020B0502040204020203" pitchFamily="34" charset="0"/>
              </a:rPr>
              <a:t>31 Ağustos- 6 Eylül 2020</a:t>
            </a:r>
            <a:endParaRPr lang="en-US" sz="1900" dirty="0">
              <a:latin typeface="Bahnschrift" panose="020B0502040204020203" pitchFamily="34" charset="0"/>
              <a:ea typeface="Gadugi" panose="020B0502040204020203" pitchFamily="34" charset="0"/>
            </a:endParaRPr>
          </a:p>
        </p:txBody>
      </p:sp>
    </p:spTree>
    <p:extLst>
      <p:ext uri="{BB962C8B-B14F-4D97-AF65-F5344CB8AC3E}">
        <p14:creationId xmlns:p14="http://schemas.microsoft.com/office/powerpoint/2010/main" val="2871654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82600" y="104663"/>
            <a:ext cx="6292800"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Metin kutusu 6"/>
          <p:cNvSpPr txBox="1"/>
          <p:nvPr/>
        </p:nvSpPr>
        <p:spPr>
          <a:xfrm>
            <a:off x="1017297" y="602334"/>
            <a:ext cx="4956806" cy="461665"/>
          </a:xfrm>
          <a:prstGeom prst="rect">
            <a:avLst/>
          </a:prstGeom>
          <a:noFill/>
        </p:spPr>
        <p:txBody>
          <a:bodyPr wrap="none" rtlCol="0">
            <a:spAutoFit/>
          </a:bodyPr>
          <a:lstStyle/>
          <a:p>
            <a:r>
              <a:rPr lang="tr-TR" sz="2400" b="1" dirty="0">
                <a:solidFill>
                  <a:prstClr val="black"/>
                </a:solidFill>
                <a:latin typeface="Bahnschrift" panose="020B0502040204020203" pitchFamily="34" charset="0"/>
              </a:rPr>
              <a:t>ATAMALAR&amp;GÖREVLENDİRMELER</a:t>
            </a:r>
            <a:endParaRPr lang="en-US" sz="2400" b="1" dirty="0">
              <a:solidFill>
                <a:prstClr val="black"/>
              </a:solidFill>
              <a:latin typeface="Bahnschrift" panose="020B0502040204020203" pitchFamily="34" charset="0"/>
            </a:endParaRPr>
          </a:p>
        </p:txBody>
      </p:sp>
      <p:sp>
        <p:nvSpPr>
          <p:cNvPr id="11" name="Metin kutusu 10"/>
          <p:cNvSpPr txBox="1"/>
          <p:nvPr/>
        </p:nvSpPr>
        <p:spPr>
          <a:xfrm>
            <a:off x="282600" y="2202587"/>
            <a:ext cx="6426200" cy="1938992"/>
          </a:xfrm>
          <a:prstGeom prst="rect">
            <a:avLst/>
          </a:prstGeom>
          <a:noFill/>
        </p:spPr>
        <p:txBody>
          <a:bodyPr wrap="square" rtlCol="0">
            <a:spAutoFit/>
          </a:bodyPr>
          <a:lstStyle/>
          <a:p>
            <a:endPar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Türkiye Cumhuriyet Merkez Bankası Başkan Yardımcılığına, </a:t>
            </a:r>
          </a:p>
          <a:p>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Sn. Emrah Şener</a:t>
            </a:r>
          </a:p>
          <a:p>
            <a:endParaRPr lang="tr-TR" sz="12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atanmıştır. </a:t>
            </a:r>
          </a:p>
          <a:p>
            <a:endPar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220308"/>
            <a:ext cx="6857999" cy="5685692"/>
          </a:xfrm>
          <a:prstGeom prst="rect">
            <a:avLst/>
          </a:prstGeom>
        </p:spPr>
      </p:pic>
    </p:spTree>
    <p:extLst>
      <p:ext uri="{BB962C8B-B14F-4D97-AF65-F5344CB8AC3E}">
        <p14:creationId xmlns:p14="http://schemas.microsoft.com/office/powerpoint/2010/main" val="2102130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13410" y="210050"/>
            <a:ext cx="6292800" cy="14742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Metin kutusu 4"/>
          <p:cNvSpPr txBox="1"/>
          <p:nvPr/>
        </p:nvSpPr>
        <p:spPr>
          <a:xfrm>
            <a:off x="672123" y="377203"/>
            <a:ext cx="5431692" cy="1015663"/>
          </a:xfrm>
          <a:prstGeom prst="rect">
            <a:avLst/>
          </a:prstGeom>
          <a:noFill/>
        </p:spPr>
        <p:txBody>
          <a:bodyPr wrap="square" rtlCol="0">
            <a:spAutoFit/>
          </a:bodyPr>
          <a:lstStyle/>
          <a:p>
            <a:pPr algn="ctr"/>
            <a:r>
              <a:rPr lang="tr-TR" sz="2400" b="1" dirty="0">
                <a:solidFill>
                  <a:prstClr val="black"/>
                </a:solidFill>
                <a:latin typeface="Bahnschrift" panose="020B0502040204020203" pitchFamily="34" charset="0"/>
              </a:rPr>
              <a:t> SEKTÖR GÜNDEMİ</a:t>
            </a:r>
          </a:p>
          <a:p>
            <a:pPr algn="ctr"/>
            <a:endParaRPr lang="tr-TR" b="1" dirty="0">
              <a:solidFill>
                <a:prstClr val="black"/>
              </a:solidFill>
              <a:latin typeface="Bahnschrift" panose="020B0502040204020203" pitchFamily="34" charset="0"/>
            </a:endParaRPr>
          </a:p>
          <a:p>
            <a:pPr algn="ctr"/>
            <a:r>
              <a:rPr lang="tr-TR" b="1" dirty="0">
                <a:solidFill>
                  <a:prstClr val="black"/>
                </a:solidFill>
                <a:latin typeface="Bahnschrift" panose="020B0502040204020203" pitchFamily="34" charset="0"/>
              </a:rPr>
              <a:t>Milletlerarası </a:t>
            </a:r>
            <a:r>
              <a:rPr lang="tr-TR" b="1" dirty="0" err="1">
                <a:solidFill>
                  <a:prstClr val="black"/>
                </a:solidFill>
                <a:latin typeface="Bahnschrift" panose="020B0502040204020203" pitchFamily="34" charset="0"/>
              </a:rPr>
              <a:t>Andlaşmalar</a:t>
            </a:r>
            <a:endParaRPr lang="en-US" b="1" dirty="0">
              <a:solidFill>
                <a:prstClr val="black"/>
              </a:solidFill>
              <a:latin typeface="Bahnschrift" panose="020B0502040204020203" pitchFamily="34" charset="0"/>
            </a:endParaRPr>
          </a:p>
        </p:txBody>
      </p:sp>
      <p:pic>
        <p:nvPicPr>
          <p:cNvPr id="3" name="Resim 2"/>
          <p:cNvPicPr>
            <a:picLocks noChangeAspect="1"/>
          </p:cNvPicPr>
          <p:nvPr/>
        </p:nvPicPr>
        <p:blipFill>
          <a:blip r:embed="rId3"/>
          <a:stretch>
            <a:fillRect/>
          </a:stretch>
        </p:blipFill>
        <p:spPr>
          <a:xfrm>
            <a:off x="815805" y="928596"/>
            <a:ext cx="5407621" cy="48772"/>
          </a:xfrm>
          <a:prstGeom prst="rect">
            <a:avLst/>
          </a:prstGeom>
        </p:spPr>
      </p:pic>
      <p:sp>
        <p:nvSpPr>
          <p:cNvPr id="2" name="Dikdörtgen 1"/>
          <p:cNvSpPr/>
          <p:nvPr/>
        </p:nvSpPr>
        <p:spPr>
          <a:xfrm>
            <a:off x="313410" y="1579656"/>
            <a:ext cx="6292799" cy="3354765"/>
          </a:xfrm>
          <a:prstGeom prst="rect">
            <a:avLst/>
          </a:prstGeom>
        </p:spPr>
        <p:txBody>
          <a:bodyPr wrap="square">
            <a:spAutoFit/>
          </a:bodyPr>
          <a:lstStyle/>
          <a:p>
            <a:pPr algn="just"/>
            <a:endPar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buClr>
                <a:srgbClr val="0070C0"/>
              </a:buClr>
            </a:pPr>
            <a:r>
              <a:rPr lang="tr-TR" sz="17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Türkiye Cumhuriyet Merkez Bankası ile Libya Merkez Bankası Arasında Bir Mutabakat Zaptı İmzalandı</a:t>
            </a:r>
          </a:p>
          <a:p>
            <a:pPr algn="just">
              <a:buClr>
                <a:srgbClr val="0070C0"/>
              </a:buClr>
            </a:pPr>
            <a:endPar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buClr>
                <a:srgbClr val="0070C0"/>
              </a:buClr>
            </a:pP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31 Ağustos 2020 tarihinde Türkiye Cumhuriyet Merkez Bankası ve Libya Merkez Bankası arasında merkez bankacılığı konularında iş birliğinin geliştirilmesine zemin oluşturmak üzere bir Mutabakat Zaptı imzalanmıştır. </a:t>
            </a:r>
          </a:p>
          <a:p>
            <a:pPr algn="just">
              <a:buClr>
                <a:srgbClr val="0070C0"/>
              </a:buClr>
            </a:pPr>
            <a:endParaRPr lang="tr-TR" sz="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buClr>
                <a:srgbClr val="0070C0"/>
              </a:buClr>
            </a:pP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Söz konusu anlaşma kapsamında iki ülke arasındaki ekonomik ilişkilerin geliştirilmesi ve finansal işbirliğinin güçlendirilmesine yönelik çalışmalar yürütülmesi planlanmaktadır. </a:t>
            </a:r>
          </a:p>
          <a:p>
            <a:pPr algn="just">
              <a:buClr>
                <a:srgbClr val="0070C0"/>
              </a:buClr>
            </a:pPr>
            <a:endParaRPr lang="tr-TR" sz="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Resim 7"/>
          <p:cNvPicPr>
            <a:picLocks noChangeAspect="1"/>
          </p:cNvPicPr>
          <p:nvPr/>
        </p:nvPicPr>
        <p:blipFill>
          <a:blip r:embed="rId4"/>
          <a:stretch>
            <a:fillRect/>
          </a:stretch>
        </p:blipFill>
        <p:spPr>
          <a:xfrm>
            <a:off x="941265" y="5322278"/>
            <a:ext cx="4963266" cy="3678656"/>
          </a:xfrm>
          <a:prstGeom prst="rect">
            <a:avLst/>
          </a:prstGeom>
        </p:spPr>
      </p:pic>
    </p:spTree>
    <p:extLst>
      <p:ext uri="{BB962C8B-B14F-4D97-AF65-F5344CB8AC3E}">
        <p14:creationId xmlns:p14="http://schemas.microsoft.com/office/powerpoint/2010/main" val="3777537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73877" y="240236"/>
            <a:ext cx="6292800" cy="14742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Dikdörtgen 5"/>
          <p:cNvSpPr/>
          <p:nvPr/>
        </p:nvSpPr>
        <p:spPr>
          <a:xfrm>
            <a:off x="361600" y="1784861"/>
            <a:ext cx="6117354" cy="3093154"/>
          </a:xfrm>
          <a:prstGeom prst="rect">
            <a:avLst/>
          </a:prstGeom>
        </p:spPr>
        <p:txBody>
          <a:bodyPr wrap="square">
            <a:spAutoFit/>
          </a:bodyPr>
          <a:lstStyle/>
          <a:p>
            <a:pPr algn="ctr"/>
            <a:endParaRPr lang="tr-TR" sz="12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r>
              <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Türkiye MYM Sınav ve Belgelendirme Faaliyetleri</a:t>
            </a:r>
          </a:p>
          <a:p>
            <a:pPr algn="just">
              <a:buClr>
                <a:srgbClr val="0070C0"/>
              </a:buClr>
            </a:pPr>
            <a:endParaRPr lang="tr-TR" sz="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buClr>
                <a:srgbClr val="0070C0"/>
              </a:buClr>
            </a:pP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Türkiye MYM olarak «Belgesiz işçi kalmasın» hedefiyle çıktığımız yolda sınav ve belgelendirme faaliyetlerimizi gerçekleştirirken çarpıcı, gerçek hayat hikayeleriyle karşılaşıyoruz. </a:t>
            </a:r>
          </a:p>
          <a:p>
            <a:pPr algn="just">
              <a:buClr>
                <a:srgbClr val="0070C0"/>
              </a:buClr>
            </a:pPr>
            <a:endPar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buClr>
                <a:srgbClr val="0070C0"/>
              </a:buClr>
            </a:pP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Burdur ilinde gerçekleştirdiğimiz İnşaat Boyacısı sınavına giren Seyhan </a:t>
            </a:r>
            <a:r>
              <a:rPr lang="tr-TR" sz="17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Döngül’ün</a:t>
            </a: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hikayesini paylaşmak istiyoruz sizinle. </a:t>
            </a:r>
          </a:p>
          <a:p>
            <a:pPr algn="just">
              <a:buClr>
                <a:srgbClr val="0070C0"/>
              </a:buClr>
            </a:pPr>
            <a:endPar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Metin kutusu 7"/>
          <p:cNvSpPr txBox="1"/>
          <p:nvPr/>
        </p:nvSpPr>
        <p:spPr>
          <a:xfrm>
            <a:off x="672123" y="385019"/>
            <a:ext cx="5431692" cy="738664"/>
          </a:xfrm>
          <a:prstGeom prst="rect">
            <a:avLst/>
          </a:prstGeom>
          <a:noFill/>
        </p:spPr>
        <p:txBody>
          <a:bodyPr wrap="square" rtlCol="0">
            <a:spAutoFit/>
          </a:bodyPr>
          <a:lstStyle/>
          <a:p>
            <a:pPr algn="ctr"/>
            <a:r>
              <a:rPr lang="tr-TR" sz="2400" b="1" dirty="0">
                <a:solidFill>
                  <a:prstClr val="black"/>
                </a:solidFill>
                <a:latin typeface="Bahnschrift" panose="020B0502040204020203" pitchFamily="34" charset="0"/>
              </a:rPr>
              <a:t> </a:t>
            </a:r>
            <a:r>
              <a:rPr lang="tr-TR" sz="2200" b="1" dirty="0">
                <a:solidFill>
                  <a:prstClr val="black"/>
                </a:solidFill>
                <a:latin typeface="Bahnschrift" panose="020B0502040204020203" pitchFamily="34" charset="0"/>
              </a:rPr>
              <a:t>TÜRKİYE MESLEKİ YETERLİLİK MERKEZİ</a:t>
            </a:r>
          </a:p>
          <a:p>
            <a:pPr algn="ctr"/>
            <a:endParaRPr lang="tr-TR" b="1" dirty="0">
              <a:solidFill>
                <a:prstClr val="black"/>
              </a:solidFill>
              <a:latin typeface="Bahnschrift" panose="020B0502040204020203" pitchFamily="34" charset="0"/>
            </a:endParaRPr>
          </a:p>
        </p:txBody>
      </p:sp>
      <p:pic>
        <p:nvPicPr>
          <p:cNvPr id="9" name="Resim 8"/>
          <p:cNvPicPr>
            <a:picLocks noChangeAspect="1"/>
          </p:cNvPicPr>
          <p:nvPr/>
        </p:nvPicPr>
        <p:blipFill>
          <a:blip r:embed="rId3"/>
          <a:stretch>
            <a:fillRect/>
          </a:stretch>
        </p:blipFill>
        <p:spPr>
          <a:xfrm>
            <a:off x="815805" y="928596"/>
            <a:ext cx="5407621" cy="48772"/>
          </a:xfrm>
          <a:prstGeom prst="rect">
            <a:avLst/>
          </a:prstGeom>
        </p:spPr>
      </p:pic>
      <p:pic>
        <p:nvPicPr>
          <p:cNvPr id="5" name="Resim 4"/>
          <p:cNvPicPr>
            <a:picLocks noChangeAspect="1"/>
          </p:cNvPicPr>
          <p:nvPr/>
        </p:nvPicPr>
        <p:blipFill>
          <a:blip r:embed="rId4"/>
          <a:stretch>
            <a:fillRect/>
          </a:stretch>
        </p:blipFill>
        <p:spPr>
          <a:xfrm>
            <a:off x="551088" y="4831730"/>
            <a:ext cx="2674024" cy="4505325"/>
          </a:xfrm>
          <a:prstGeom prst="rect">
            <a:avLst/>
          </a:prstGeom>
        </p:spPr>
      </p:pic>
      <p:pic>
        <p:nvPicPr>
          <p:cNvPr id="7" name="Resim 6"/>
          <p:cNvPicPr>
            <a:picLocks noChangeAspect="1"/>
          </p:cNvPicPr>
          <p:nvPr/>
        </p:nvPicPr>
        <p:blipFill>
          <a:blip r:embed="rId5"/>
          <a:stretch>
            <a:fillRect/>
          </a:stretch>
        </p:blipFill>
        <p:spPr>
          <a:xfrm>
            <a:off x="3637407" y="4817709"/>
            <a:ext cx="2552275" cy="4519346"/>
          </a:xfrm>
          <a:prstGeom prst="rect">
            <a:avLst/>
          </a:prstGeom>
        </p:spPr>
      </p:pic>
    </p:spTree>
    <p:extLst>
      <p:ext uri="{BB962C8B-B14F-4D97-AF65-F5344CB8AC3E}">
        <p14:creationId xmlns:p14="http://schemas.microsoft.com/office/powerpoint/2010/main" val="1310340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73877" y="240236"/>
            <a:ext cx="6292800" cy="14742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Dikdörtgen 5"/>
          <p:cNvSpPr/>
          <p:nvPr/>
        </p:nvSpPr>
        <p:spPr>
          <a:xfrm>
            <a:off x="361600" y="1784861"/>
            <a:ext cx="6117354" cy="6478697"/>
          </a:xfrm>
          <a:prstGeom prst="rect">
            <a:avLst/>
          </a:prstGeom>
        </p:spPr>
        <p:txBody>
          <a:bodyPr wrap="square">
            <a:spAutoFit/>
          </a:bodyPr>
          <a:lstStyle/>
          <a:p>
            <a:pPr algn="ctr"/>
            <a:endParaRPr lang="tr-TR" sz="12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buClr>
                <a:srgbClr val="0070C0"/>
              </a:buClr>
            </a:pP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Babasıyla birlikte çalışırken boyacılık ve inşaatla ilgilenmeye başlayan, bu alanda eğitim alarak kendini geliştiren ve Pamukkale Boya sponsorluğunda İnşaat Boyacısı sınavımıza giren </a:t>
            </a:r>
            <a:r>
              <a:rPr lang="tr-TR" sz="17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Döngül’ün</a:t>
            </a: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kendi kaleminden hikayesi: </a:t>
            </a:r>
          </a:p>
          <a:p>
            <a:pPr algn="just">
              <a:buClr>
                <a:srgbClr val="0070C0"/>
              </a:buClr>
            </a:pPr>
            <a:endPar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buClr>
                <a:srgbClr val="0070C0"/>
              </a:buClr>
            </a:pPr>
            <a:r>
              <a:rPr lang="tr-TR" sz="1700" i="1"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«Ben Seyhan </a:t>
            </a:r>
            <a:r>
              <a:rPr lang="tr-TR" sz="1700" i="1" dirty="0" err="1">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Döngül</a:t>
            </a:r>
            <a:r>
              <a:rPr lang="tr-TR" sz="1700" i="1"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 Burdur ilinde doğdum ve orada yaşamaktayım. 20 yaşındayım. Babamın mesleği gereği zamanla babamla beraber inşaatlara gitmeye başladım. 16 yaşında ise babamla beraber boya yapmaya başladım. </a:t>
            </a:r>
          </a:p>
          <a:p>
            <a:pPr algn="just">
              <a:buClr>
                <a:srgbClr val="0070C0"/>
              </a:buClr>
            </a:pPr>
            <a:endParaRPr lang="tr-TR" sz="1700" i="1"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buClr>
                <a:srgbClr val="0070C0"/>
              </a:buClr>
            </a:pPr>
            <a:r>
              <a:rPr lang="tr-TR" sz="1700" i="1"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Babam sürekli bana bu alanda yetenekli olduğumu söylerdi. Daha sonralar da tek başıma evimizi boyamaya başladım. Fark ettim ki inşaat sektörüne ilgiliyim. Kendimi geliştirmek ve daha bilgili olmak için bu bölüm üzerine okul okumaya karar verdim. Isparta </a:t>
            </a:r>
            <a:r>
              <a:rPr lang="tr-TR" sz="1700" i="1" dirty="0" err="1">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Serinkent</a:t>
            </a:r>
            <a:r>
              <a:rPr lang="tr-TR" sz="1700" i="1"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 Uygulamalı Bilimler Üniversitesi İnşaat Teknikerliği bölümünden mezun oldum. Burdur Merkezde Mimar Meltem </a:t>
            </a:r>
            <a:r>
              <a:rPr lang="tr-TR" sz="1700" i="1" dirty="0" err="1">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Ak’ın</a:t>
            </a:r>
            <a:r>
              <a:rPr lang="tr-TR" sz="1700" i="1"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 yanında staj gördüm. Ve halen onun yanında çalışmaya devam etmekteyim. </a:t>
            </a:r>
          </a:p>
          <a:p>
            <a:pPr algn="just">
              <a:buClr>
                <a:srgbClr val="0070C0"/>
              </a:buClr>
            </a:pPr>
            <a:endParaRPr lang="tr-TR" sz="1700" i="1"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buClr>
                <a:srgbClr val="0070C0"/>
              </a:buClr>
            </a:pPr>
            <a:r>
              <a:rPr lang="tr-TR" sz="1700" i="1"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Artık mesleki yeterlilik belgesinin zorunlu olduğunu öğrendim. Pamukkale Boya sponsorluğunda </a:t>
            </a:r>
            <a:r>
              <a:rPr lang="tr-TR" sz="1700" i="1" dirty="0" err="1">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MYM’ye</a:t>
            </a:r>
            <a:r>
              <a:rPr lang="tr-TR" sz="1700" i="1"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 sınav başvurusunda bulundum. Beni sınava davet ettiler. Pamukkale Boya ve Türkiye </a:t>
            </a:r>
            <a:r>
              <a:rPr lang="tr-TR" sz="1700" i="1" dirty="0" err="1">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MYM’ye</a:t>
            </a:r>
            <a:r>
              <a:rPr lang="tr-TR" sz="1700" i="1" dirty="0">
                <a:solidFill>
                  <a:srgbClr val="002060"/>
                </a:solidFill>
                <a:latin typeface="Microsoft Sans Serif" panose="020B0604020202020204" pitchFamily="34" charset="0"/>
                <a:ea typeface="Microsoft Sans Serif" panose="020B0604020202020204" pitchFamily="34" charset="0"/>
                <a:cs typeface="Microsoft Sans Serif" panose="020B0604020202020204" pitchFamily="34" charset="0"/>
              </a:rPr>
              <a:t> teşekkür ederim.» </a:t>
            </a:r>
          </a:p>
        </p:txBody>
      </p:sp>
      <p:sp>
        <p:nvSpPr>
          <p:cNvPr id="8" name="Metin kutusu 7"/>
          <p:cNvSpPr txBox="1"/>
          <p:nvPr/>
        </p:nvSpPr>
        <p:spPr>
          <a:xfrm>
            <a:off x="672123" y="385019"/>
            <a:ext cx="5431692" cy="738664"/>
          </a:xfrm>
          <a:prstGeom prst="rect">
            <a:avLst/>
          </a:prstGeom>
          <a:noFill/>
        </p:spPr>
        <p:txBody>
          <a:bodyPr wrap="square" rtlCol="0">
            <a:spAutoFit/>
          </a:bodyPr>
          <a:lstStyle/>
          <a:p>
            <a:pPr algn="ctr"/>
            <a:r>
              <a:rPr lang="tr-TR" sz="2400" b="1" dirty="0">
                <a:solidFill>
                  <a:prstClr val="black"/>
                </a:solidFill>
                <a:latin typeface="Bahnschrift" panose="020B0502040204020203" pitchFamily="34" charset="0"/>
              </a:rPr>
              <a:t> </a:t>
            </a:r>
            <a:r>
              <a:rPr lang="tr-TR" sz="2200" b="1" dirty="0">
                <a:solidFill>
                  <a:prstClr val="black"/>
                </a:solidFill>
                <a:latin typeface="Bahnschrift" panose="020B0502040204020203" pitchFamily="34" charset="0"/>
              </a:rPr>
              <a:t>TÜRKİYE MESLEKİ YETERLİLİK MERKEZİ</a:t>
            </a:r>
          </a:p>
          <a:p>
            <a:pPr algn="ctr"/>
            <a:endParaRPr lang="tr-TR" b="1" dirty="0">
              <a:solidFill>
                <a:prstClr val="black"/>
              </a:solidFill>
              <a:latin typeface="Bahnschrift" panose="020B0502040204020203" pitchFamily="34" charset="0"/>
            </a:endParaRPr>
          </a:p>
        </p:txBody>
      </p:sp>
      <p:pic>
        <p:nvPicPr>
          <p:cNvPr id="9" name="Resim 8"/>
          <p:cNvPicPr>
            <a:picLocks noChangeAspect="1"/>
          </p:cNvPicPr>
          <p:nvPr/>
        </p:nvPicPr>
        <p:blipFill>
          <a:blip r:embed="rId3"/>
          <a:stretch>
            <a:fillRect/>
          </a:stretch>
        </p:blipFill>
        <p:spPr>
          <a:xfrm>
            <a:off x="815805" y="928596"/>
            <a:ext cx="5407621" cy="48772"/>
          </a:xfrm>
          <a:prstGeom prst="rect">
            <a:avLst/>
          </a:prstGeom>
        </p:spPr>
      </p:pic>
      <p:sp>
        <p:nvSpPr>
          <p:cNvPr id="7" name="Dikdörtgen 6"/>
          <p:cNvSpPr/>
          <p:nvPr/>
        </p:nvSpPr>
        <p:spPr>
          <a:xfrm>
            <a:off x="282600" y="9486897"/>
            <a:ext cx="629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24111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57908" y="271157"/>
            <a:ext cx="6439877"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solidFill>
                  <a:prstClr val="black"/>
                </a:solidFill>
                <a:latin typeface="Bahnschrift" panose="020B0502040204020203" pitchFamily="34" charset="0"/>
              </a:rPr>
              <a:t>EKONOMİDE BU HAFTA</a:t>
            </a:r>
            <a:endParaRPr lang="en-US" sz="2400" b="1" dirty="0">
              <a:solidFill>
                <a:prstClr val="black"/>
              </a:solidFill>
              <a:latin typeface="Bahnschrift" panose="020B0502040204020203" pitchFamily="34" charset="0"/>
            </a:endParaRPr>
          </a:p>
        </p:txBody>
      </p:sp>
      <p:sp>
        <p:nvSpPr>
          <p:cNvPr id="9" name="Metin kutusu 8"/>
          <p:cNvSpPr txBox="1"/>
          <p:nvPr/>
        </p:nvSpPr>
        <p:spPr>
          <a:xfrm>
            <a:off x="1578949" y="1430534"/>
            <a:ext cx="3541354" cy="646331"/>
          </a:xfrm>
          <a:prstGeom prst="rect">
            <a:avLst/>
          </a:prstGeom>
          <a:noFill/>
        </p:spPr>
        <p:txBody>
          <a:bodyPr wrap="none" rtlCol="0">
            <a:spAutoFit/>
          </a:bodyPr>
          <a:lstStyle/>
          <a:p>
            <a:pPr algn="ctr"/>
            <a:r>
              <a:rPr lang="tr-TR" b="1" dirty="0">
                <a:solidFill>
                  <a:prstClr val="black"/>
                </a:solidFill>
                <a:latin typeface="Bahnschrift" panose="020B0502040204020203" pitchFamily="34" charset="0"/>
              </a:rPr>
              <a:t>2020 İkinci Çeyrek</a:t>
            </a:r>
          </a:p>
          <a:p>
            <a:pPr algn="ctr"/>
            <a:r>
              <a:rPr lang="tr-TR" b="1" dirty="0">
                <a:solidFill>
                  <a:prstClr val="black"/>
                </a:solidFill>
                <a:latin typeface="Bahnschrift" panose="020B0502040204020203" pitchFamily="34" charset="0"/>
              </a:rPr>
              <a:t>Gayri Safi Yurt İçi Hasıla Verileri </a:t>
            </a:r>
          </a:p>
        </p:txBody>
      </p:sp>
      <p:sp>
        <p:nvSpPr>
          <p:cNvPr id="11" name="Dikdörtgen 10"/>
          <p:cNvSpPr/>
          <p:nvPr/>
        </p:nvSpPr>
        <p:spPr>
          <a:xfrm>
            <a:off x="0" y="2437342"/>
            <a:ext cx="6858000" cy="1169551"/>
          </a:xfrm>
          <a:prstGeom prst="rect">
            <a:avLst/>
          </a:prstGeom>
        </p:spPr>
        <p:txBody>
          <a:bodyPr wrap="square">
            <a:spAutoFit/>
          </a:bodyPr>
          <a:lstStyle/>
          <a:p>
            <a:pPr algn="ctr"/>
            <a:r>
              <a:rPr lang="tr-TR" sz="175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Türkiye İstatistik Kurumu 2020 ikinci çeyrek büyüme verilerini açıkladı. Veriler beklentilere paralel olarak salgının yarattığı ekonomik durgunluk nedeniyle bir önceki çeyreğe göre 9,9 daralma olarak gerçekleşti. Önceki dönem oranı ise %1,7 küçülme idi. </a:t>
            </a:r>
            <a:endPar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600" y="4063647"/>
            <a:ext cx="5654630" cy="5086340"/>
          </a:xfrm>
          <a:prstGeom prst="rect">
            <a:avLst/>
          </a:prstGeom>
        </p:spPr>
      </p:pic>
    </p:spTree>
    <p:extLst>
      <p:ext uri="{BB962C8B-B14F-4D97-AF65-F5344CB8AC3E}">
        <p14:creationId xmlns:p14="http://schemas.microsoft.com/office/powerpoint/2010/main" val="1995709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57908" y="248297"/>
            <a:ext cx="6314830"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solidFill>
                  <a:prstClr val="black"/>
                </a:solidFill>
                <a:latin typeface="Bahnschrift" panose="020B0502040204020203" pitchFamily="34" charset="0"/>
              </a:rPr>
              <a:t>EKONOMİDE BU HAFTA</a:t>
            </a:r>
            <a:endParaRPr lang="en-US" sz="2400" b="1" dirty="0">
              <a:solidFill>
                <a:prstClr val="black"/>
              </a:solidFill>
              <a:latin typeface="Bahnschrift" panose="020B0502040204020203" pitchFamily="34" charset="0"/>
            </a:endParaRPr>
          </a:p>
        </p:txBody>
      </p:sp>
      <p:sp>
        <p:nvSpPr>
          <p:cNvPr id="11" name="Dikdörtgen 10"/>
          <p:cNvSpPr/>
          <p:nvPr/>
        </p:nvSpPr>
        <p:spPr>
          <a:xfrm>
            <a:off x="83687" y="2452450"/>
            <a:ext cx="6787662" cy="1477328"/>
          </a:xfrm>
          <a:prstGeom prst="rect">
            <a:avLst/>
          </a:prstGeom>
        </p:spPr>
        <p:txBody>
          <a:bodyPr wrap="square">
            <a:spAutoFit/>
          </a:bodyPr>
          <a:lstStyle/>
          <a:p>
            <a:pPr algn="ctr"/>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İnşaat sektörü bu dönemde ekonomik büyümeye katkı sağlayamadı Sektör son sekiz çeyrektir daralma eğilimini sürdürmekte. Sektör 2020 yılı ikinci çeyrekte 2,7 küçülme gösterdi. 2019 yılı aynı döneminde %-11,7 daralma gerçekleşmişti. </a:t>
            </a:r>
          </a:p>
        </p:txBody>
      </p:sp>
      <p:sp>
        <p:nvSpPr>
          <p:cNvPr id="8" name="Metin kutusu 7"/>
          <p:cNvSpPr txBox="1"/>
          <p:nvPr/>
        </p:nvSpPr>
        <p:spPr>
          <a:xfrm>
            <a:off x="1568529" y="1426348"/>
            <a:ext cx="3562194" cy="646331"/>
          </a:xfrm>
          <a:prstGeom prst="rect">
            <a:avLst/>
          </a:prstGeom>
          <a:noFill/>
        </p:spPr>
        <p:txBody>
          <a:bodyPr wrap="none" rtlCol="0">
            <a:spAutoFit/>
          </a:bodyPr>
          <a:lstStyle/>
          <a:p>
            <a:pPr algn="ctr"/>
            <a:r>
              <a:rPr lang="tr-TR" b="1" dirty="0">
                <a:solidFill>
                  <a:prstClr val="black"/>
                </a:solidFill>
                <a:latin typeface="Bahnschrift" panose="020B0502040204020203" pitchFamily="34" charset="0"/>
              </a:rPr>
              <a:t>2020 İkinci Çeyrek</a:t>
            </a:r>
          </a:p>
          <a:p>
            <a:pPr algn="ctr"/>
            <a:r>
              <a:rPr lang="tr-TR" b="1" dirty="0">
                <a:solidFill>
                  <a:prstClr val="black"/>
                </a:solidFill>
                <a:latin typeface="Bahnschrift" panose="020B0502040204020203" pitchFamily="34" charset="0"/>
              </a:rPr>
              <a:t>Gayri Safi Yurt İçi Hasıla Verileri </a:t>
            </a: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400" y="4052263"/>
            <a:ext cx="5504237" cy="4951061"/>
          </a:xfrm>
          <a:prstGeom prst="rect">
            <a:avLst/>
          </a:prstGeom>
        </p:spPr>
      </p:pic>
    </p:spTree>
    <p:extLst>
      <p:ext uri="{BB962C8B-B14F-4D97-AF65-F5344CB8AC3E}">
        <p14:creationId xmlns:p14="http://schemas.microsoft.com/office/powerpoint/2010/main" val="1901892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71938" y="214624"/>
            <a:ext cx="6377354"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solidFill>
                  <a:prstClr val="black"/>
                </a:solidFill>
                <a:latin typeface="Bahnschrift" panose="020B0502040204020203" pitchFamily="34" charset="0"/>
              </a:rPr>
              <a:t>EKONOMİDE BU HAFTA</a:t>
            </a:r>
            <a:endParaRPr lang="en-US" sz="2400" b="1" dirty="0">
              <a:solidFill>
                <a:prstClr val="black"/>
              </a:solidFill>
              <a:latin typeface="Bahnschrift" panose="020B0502040204020203" pitchFamily="34" charset="0"/>
            </a:endParaRPr>
          </a:p>
        </p:txBody>
      </p:sp>
      <p:sp>
        <p:nvSpPr>
          <p:cNvPr id="11" name="Dikdörtgen 10"/>
          <p:cNvSpPr/>
          <p:nvPr/>
        </p:nvSpPr>
        <p:spPr>
          <a:xfrm>
            <a:off x="171938" y="2524604"/>
            <a:ext cx="6580554" cy="923330"/>
          </a:xfrm>
          <a:prstGeom prst="rect">
            <a:avLst/>
          </a:prstGeom>
        </p:spPr>
        <p:txBody>
          <a:bodyPr wrap="square">
            <a:spAutoFit/>
          </a:bodyPr>
          <a:lstStyle/>
          <a:p>
            <a:pPr algn="ctr"/>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Gayri Safi Sabit Sermaye yatırımları 2020 yılı ikinci çeyreğinde 2019 yılına göre %6,1 daraldı. Bir önceki yılın aynı çeyreğinde gerçekleşen küçülme %20,9’du. </a:t>
            </a:r>
          </a:p>
        </p:txBody>
      </p:sp>
      <p:sp>
        <p:nvSpPr>
          <p:cNvPr id="8" name="Metin kutusu 7"/>
          <p:cNvSpPr txBox="1"/>
          <p:nvPr/>
        </p:nvSpPr>
        <p:spPr>
          <a:xfrm>
            <a:off x="1568529" y="1454160"/>
            <a:ext cx="3562194" cy="646331"/>
          </a:xfrm>
          <a:prstGeom prst="rect">
            <a:avLst/>
          </a:prstGeom>
          <a:noFill/>
        </p:spPr>
        <p:txBody>
          <a:bodyPr wrap="none" rtlCol="0">
            <a:spAutoFit/>
          </a:bodyPr>
          <a:lstStyle/>
          <a:p>
            <a:pPr algn="ctr"/>
            <a:r>
              <a:rPr lang="tr-TR" b="1" dirty="0">
                <a:solidFill>
                  <a:prstClr val="black"/>
                </a:solidFill>
                <a:latin typeface="Bahnschrift" panose="020B0502040204020203" pitchFamily="34" charset="0"/>
              </a:rPr>
              <a:t>2020 İkinci Çeyrek</a:t>
            </a:r>
          </a:p>
          <a:p>
            <a:pPr algn="ctr"/>
            <a:r>
              <a:rPr lang="tr-TR" b="1" dirty="0">
                <a:solidFill>
                  <a:prstClr val="black"/>
                </a:solidFill>
                <a:latin typeface="Bahnschrift" panose="020B0502040204020203" pitchFamily="34" charset="0"/>
              </a:rPr>
              <a:t>Gayri Safi Yurt İçi Hasıla Verileri </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400" y="3944966"/>
            <a:ext cx="5536635" cy="4980203"/>
          </a:xfrm>
          <a:prstGeom prst="rect">
            <a:avLst/>
          </a:prstGeom>
        </p:spPr>
      </p:pic>
    </p:spTree>
    <p:extLst>
      <p:ext uri="{BB962C8B-B14F-4D97-AF65-F5344CB8AC3E}">
        <p14:creationId xmlns:p14="http://schemas.microsoft.com/office/powerpoint/2010/main" val="3005214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81354" y="160412"/>
            <a:ext cx="6330461"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solidFill>
                  <a:prstClr val="black"/>
                </a:solidFill>
                <a:latin typeface="Bahnschrift" panose="020B0502040204020203" pitchFamily="34" charset="0"/>
              </a:rPr>
              <a:t>EKONOMİDE BU HAFTA</a:t>
            </a:r>
            <a:endParaRPr lang="en-US" sz="2400" b="1" dirty="0">
              <a:solidFill>
                <a:prstClr val="black"/>
              </a:solidFill>
              <a:latin typeface="Bahnschrift" panose="020B0502040204020203" pitchFamily="34" charset="0"/>
            </a:endParaRPr>
          </a:p>
        </p:txBody>
      </p:sp>
      <p:sp>
        <p:nvSpPr>
          <p:cNvPr id="11" name="Dikdörtgen 10"/>
          <p:cNvSpPr/>
          <p:nvPr/>
        </p:nvSpPr>
        <p:spPr>
          <a:xfrm>
            <a:off x="140676" y="2462339"/>
            <a:ext cx="6858000" cy="1200329"/>
          </a:xfrm>
          <a:prstGeom prst="rect">
            <a:avLst/>
          </a:prstGeom>
        </p:spPr>
        <p:txBody>
          <a:bodyPr wrap="square">
            <a:spAutoFit/>
          </a:bodyPr>
          <a:lstStyle/>
          <a:p>
            <a:pPr algn="ctr"/>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Türkiye İstatistik Kurumu tarafından 31 Ağustos 2020 tarihinde 2019 yılına ait Gayri Safi Yurt İçi Hasılaya yönelik yıllık bazda veriler açıklandı. Gayrisafi Yurt İçi Hasılada en yüksek payı 2019 yılında %18,3 ile imalat sanayi aldı.</a:t>
            </a:r>
          </a:p>
        </p:txBody>
      </p:sp>
      <p:sp>
        <p:nvSpPr>
          <p:cNvPr id="8" name="Metin kutusu 7"/>
          <p:cNvSpPr txBox="1"/>
          <p:nvPr/>
        </p:nvSpPr>
        <p:spPr>
          <a:xfrm>
            <a:off x="1547688" y="1408002"/>
            <a:ext cx="3541354" cy="646331"/>
          </a:xfrm>
          <a:prstGeom prst="rect">
            <a:avLst/>
          </a:prstGeom>
          <a:noFill/>
        </p:spPr>
        <p:txBody>
          <a:bodyPr wrap="none" rtlCol="0">
            <a:spAutoFit/>
          </a:bodyPr>
          <a:lstStyle/>
          <a:p>
            <a:pPr algn="ctr"/>
            <a:r>
              <a:rPr lang="tr-TR" b="1" dirty="0">
                <a:solidFill>
                  <a:prstClr val="black"/>
                </a:solidFill>
                <a:latin typeface="Bahnschrift" panose="020B0502040204020203" pitchFamily="34" charset="0"/>
              </a:rPr>
              <a:t>2019  Yılı </a:t>
            </a:r>
          </a:p>
          <a:p>
            <a:pPr algn="ctr"/>
            <a:r>
              <a:rPr lang="tr-TR" b="1" dirty="0">
                <a:solidFill>
                  <a:prstClr val="black"/>
                </a:solidFill>
                <a:latin typeface="Bahnschrift" panose="020B0502040204020203" pitchFamily="34" charset="0"/>
              </a:rPr>
              <a:t>Gayri Safi Yurt İçi Hasıla Verileri </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400" y="4167762"/>
            <a:ext cx="5559273" cy="5000010"/>
          </a:xfrm>
          <a:prstGeom prst="rect">
            <a:avLst/>
          </a:prstGeom>
        </p:spPr>
      </p:pic>
    </p:spTree>
    <p:extLst>
      <p:ext uri="{BB962C8B-B14F-4D97-AF65-F5344CB8AC3E}">
        <p14:creationId xmlns:p14="http://schemas.microsoft.com/office/powerpoint/2010/main" val="594883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11406" y="220303"/>
            <a:ext cx="6400409"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solidFill>
                  <a:prstClr val="black"/>
                </a:solidFill>
                <a:latin typeface="Bahnschrift" panose="020B0502040204020203" pitchFamily="34" charset="0"/>
              </a:rPr>
              <a:t>EKONOMİDE BU HAFTA</a:t>
            </a:r>
            <a:endParaRPr lang="en-US" sz="2400" b="1" dirty="0">
              <a:solidFill>
                <a:prstClr val="black"/>
              </a:solidFill>
              <a:latin typeface="Bahnschrift" panose="020B0502040204020203" pitchFamily="34" charset="0"/>
            </a:endParaRPr>
          </a:p>
        </p:txBody>
      </p:sp>
      <p:sp>
        <p:nvSpPr>
          <p:cNvPr id="11" name="Dikdörtgen 10"/>
          <p:cNvSpPr/>
          <p:nvPr/>
        </p:nvSpPr>
        <p:spPr>
          <a:xfrm>
            <a:off x="0" y="2249891"/>
            <a:ext cx="6858000" cy="369332"/>
          </a:xfrm>
          <a:prstGeom prst="rect">
            <a:avLst/>
          </a:prstGeom>
        </p:spPr>
        <p:txBody>
          <a:bodyPr wrap="square">
            <a:spAutoFit/>
          </a:bodyPr>
          <a:lstStyle/>
          <a:p>
            <a:pPr algn="ctr"/>
            <a:endPar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Metin kutusu 7"/>
          <p:cNvSpPr txBox="1"/>
          <p:nvPr/>
        </p:nvSpPr>
        <p:spPr>
          <a:xfrm>
            <a:off x="1568529" y="1358407"/>
            <a:ext cx="3562194" cy="646331"/>
          </a:xfrm>
          <a:prstGeom prst="rect">
            <a:avLst/>
          </a:prstGeom>
          <a:noFill/>
        </p:spPr>
        <p:txBody>
          <a:bodyPr wrap="none" rtlCol="0">
            <a:spAutoFit/>
          </a:bodyPr>
          <a:lstStyle/>
          <a:p>
            <a:pPr algn="ctr"/>
            <a:r>
              <a:rPr lang="tr-TR" b="1" dirty="0">
                <a:solidFill>
                  <a:prstClr val="black"/>
                </a:solidFill>
                <a:latin typeface="Bahnschrift" panose="020B0502040204020203" pitchFamily="34" charset="0"/>
              </a:rPr>
              <a:t>2019  Yılı </a:t>
            </a:r>
          </a:p>
          <a:p>
            <a:pPr algn="ctr"/>
            <a:r>
              <a:rPr lang="tr-TR" b="1" dirty="0">
                <a:solidFill>
                  <a:prstClr val="black"/>
                </a:solidFill>
                <a:latin typeface="Bahnschrift" panose="020B0502040204020203" pitchFamily="34" charset="0"/>
              </a:rPr>
              <a:t>Gayri Safi Yurt İçi Hasıla Verileri </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374" y="4083786"/>
            <a:ext cx="5829252" cy="5242829"/>
          </a:xfrm>
          <a:prstGeom prst="rect">
            <a:avLst/>
          </a:prstGeom>
        </p:spPr>
      </p:pic>
      <p:sp>
        <p:nvSpPr>
          <p:cNvPr id="3" name="Metin kutusu 2"/>
          <p:cNvSpPr txBox="1"/>
          <p:nvPr/>
        </p:nvSpPr>
        <p:spPr>
          <a:xfrm>
            <a:off x="211406" y="2467151"/>
            <a:ext cx="6568440" cy="923330"/>
          </a:xfrm>
          <a:prstGeom prst="rect">
            <a:avLst/>
          </a:prstGeom>
          <a:noFill/>
        </p:spPr>
        <p:txBody>
          <a:bodyPr wrap="square" rtlCol="0">
            <a:spAutoFit/>
          </a:bodyPr>
          <a:lstStyle/>
          <a:p>
            <a:pPr algn="ctr"/>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2019 yılı Gayri Safi Sabit Sermaye oluşumunda inşaatın payı %57,7 iken, makine ve teçhizat %34,0, diğer aktiflerin payı %0,2 olarak gerçekleşti. </a:t>
            </a:r>
          </a:p>
        </p:txBody>
      </p:sp>
    </p:spTree>
    <p:extLst>
      <p:ext uri="{BB962C8B-B14F-4D97-AF65-F5344CB8AC3E}">
        <p14:creationId xmlns:p14="http://schemas.microsoft.com/office/powerpoint/2010/main" val="2258638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42277" y="271157"/>
            <a:ext cx="6416432"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solidFill>
                  <a:prstClr val="black"/>
                </a:solidFill>
                <a:latin typeface="Bahnschrift" panose="020B0502040204020203" pitchFamily="34" charset="0"/>
              </a:rPr>
              <a:t>EKONOMİDE BU HAFTA</a:t>
            </a:r>
            <a:endParaRPr lang="en-US" sz="2400" b="1" dirty="0">
              <a:solidFill>
                <a:prstClr val="black"/>
              </a:solidFill>
              <a:latin typeface="Bahnschrift" panose="020B0502040204020203" pitchFamily="34" charset="0"/>
            </a:endParaRPr>
          </a:p>
        </p:txBody>
      </p:sp>
      <p:sp>
        <p:nvSpPr>
          <p:cNvPr id="9" name="Metin kutusu 8"/>
          <p:cNvSpPr txBox="1"/>
          <p:nvPr/>
        </p:nvSpPr>
        <p:spPr>
          <a:xfrm>
            <a:off x="1519663" y="1600339"/>
            <a:ext cx="3935693" cy="369332"/>
          </a:xfrm>
          <a:prstGeom prst="rect">
            <a:avLst/>
          </a:prstGeom>
          <a:noFill/>
        </p:spPr>
        <p:txBody>
          <a:bodyPr wrap="none" rtlCol="0">
            <a:spAutoFit/>
          </a:bodyPr>
          <a:lstStyle/>
          <a:p>
            <a:r>
              <a:rPr lang="tr-TR" b="1" dirty="0">
                <a:solidFill>
                  <a:prstClr val="black"/>
                </a:solidFill>
                <a:latin typeface="Bahnschrift" panose="020B0502040204020203" pitchFamily="34" charset="0"/>
              </a:rPr>
              <a:t>Ağustos 2020 Aylık Fiyat Gelişmeleri</a:t>
            </a:r>
          </a:p>
        </p:txBody>
      </p:sp>
      <p:sp>
        <p:nvSpPr>
          <p:cNvPr id="11" name="Dikdörtgen 10"/>
          <p:cNvSpPr/>
          <p:nvPr/>
        </p:nvSpPr>
        <p:spPr>
          <a:xfrm>
            <a:off x="58452" y="2489633"/>
            <a:ext cx="6858000" cy="1438855"/>
          </a:xfrm>
          <a:prstGeom prst="rect">
            <a:avLst/>
          </a:prstGeom>
        </p:spPr>
        <p:txBody>
          <a:bodyPr wrap="square">
            <a:spAutoFit/>
          </a:bodyPr>
          <a:lstStyle/>
          <a:p>
            <a:pPr algn="ctr"/>
            <a:r>
              <a:rPr lang="tr-TR" sz="175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Türkiye İstatistik Kurumu tarafından Ağustos ayına ait enflasyon verileri 3 Eylül 2020 tarihinde açıklandı. Ağustosta aylık bazda Tüketici Fiyat Endeksi (TÜFE) yüzde 0,86, Yurt İçi Üretici Fiyat Endeksi (Yİ-ÜFE) yüzde 2,35 artış gösterdi. TÜFE, ağustosta geçen yılın aynı ayına göre yüzde 11,77 yükseldi.</a:t>
            </a:r>
            <a:endPar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441" y="4197793"/>
            <a:ext cx="5524104" cy="5258947"/>
          </a:xfrm>
          <a:prstGeom prst="rect">
            <a:avLst/>
          </a:prstGeom>
        </p:spPr>
      </p:pic>
    </p:spTree>
    <p:extLst>
      <p:ext uri="{BB962C8B-B14F-4D97-AF65-F5344CB8AC3E}">
        <p14:creationId xmlns:p14="http://schemas.microsoft.com/office/powerpoint/2010/main" val="435860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240945" y="1532947"/>
            <a:ext cx="6376108" cy="4154984"/>
          </a:xfrm>
          <a:prstGeom prst="rect">
            <a:avLst/>
          </a:prstGeom>
        </p:spPr>
        <p:txBody>
          <a:bodyPr wrap="square">
            <a:spAutoFit/>
          </a:bodyPr>
          <a:lstStyle/>
          <a:p>
            <a:pPr algn="just"/>
            <a:endParaRPr lang="tr-TR"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dirty="0" err="1">
                <a:latin typeface="Microsoft Sans Serif" panose="020B0604020202020204" pitchFamily="34" charset="0"/>
                <a:ea typeface="Microsoft Sans Serif" panose="020B0604020202020204" pitchFamily="34" charset="0"/>
                <a:cs typeface="Microsoft Sans Serif" panose="020B0604020202020204" pitchFamily="34" charset="0"/>
              </a:rPr>
              <a:t>Covid</a:t>
            </a:r>
            <a:r>
              <a:rPr lang="tr-TR" dirty="0">
                <a:latin typeface="Microsoft Sans Serif" panose="020B0604020202020204" pitchFamily="34" charset="0"/>
                <a:ea typeface="Microsoft Sans Serif" panose="020B0604020202020204" pitchFamily="34" charset="0"/>
                <a:cs typeface="Microsoft Sans Serif" panose="020B0604020202020204" pitchFamily="34" charset="0"/>
              </a:rPr>
              <a:t> 19 tedbirleri, çalışma hayatında, mevzuatta ve mali hayattaki gelişmeler, Dünya ve Türkiye ekonomisinde öne çıkan konular ve üyelerimizden güncel gelişmeleri paylaştığımız bültenimizle </a:t>
            </a:r>
            <a:r>
              <a:rPr lang="tr-TR" dirty="0" smtClean="0">
                <a:latin typeface="Microsoft Sans Serif" panose="020B0604020202020204" pitchFamily="34" charset="0"/>
                <a:ea typeface="Microsoft Sans Serif" panose="020B0604020202020204" pitchFamily="34" charset="0"/>
                <a:cs typeface="Microsoft Sans Serif" panose="020B0604020202020204" pitchFamily="34" charset="0"/>
              </a:rPr>
              <a:t>okuyucularımıza katkı </a:t>
            </a:r>
            <a:r>
              <a:rPr lang="tr-TR" dirty="0">
                <a:latin typeface="Microsoft Sans Serif" panose="020B0604020202020204" pitchFamily="34" charset="0"/>
                <a:ea typeface="Microsoft Sans Serif" panose="020B0604020202020204" pitchFamily="34" charset="0"/>
                <a:cs typeface="Microsoft Sans Serif" panose="020B0604020202020204" pitchFamily="34" charset="0"/>
              </a:rPr>
              <a:t>sağlamış olmayı umut ediyoruz. </a:t>
            </a:r>
          </a:p>
          <a:p>
            <a:pPr algn="just"/>
            <a:endParaRPr lang="tr-TR"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dirty="0">
                <a:latin typeface="Microsoft Sans Serif" panose="020B0604020202020204" pitchFamily="34" charset="0"/>
                <a:ea typeface="Microsoft Sans Serif" panose="020B0604020202020204" pitchFamily="34" charset="0"/>
                <a:cs typeface="Microsoft Sans Serif" panose="020B0604020202020204" pitchFamily="34" charset="0"/>
              </a:rPr>
              <a:t>Bültenimizde geçtiğimiz hafta sizlerle duyuru olarak paylaştığımız gelişmelerin özetini bulabilirsiniz. 31 Ağustos- 6 Eylül haftasında </a:t>
            </a:r>
            <a:r>
              <a:rPr lang="tr-TR" dirty="0" smtClean="0">
                <a:latin typeface="Microsoft Sans Serif" panose="020B0604020202020204" pitchFamily="34" charset="0"/>
                <a:ea typeface="Microsoft Sans Serif" panose="020B0604020202020204" pitchFamily="34" charset="0"/>
                <a:cs typeface="Microsoft Sans Serif" panose="020B0604020202020204" pitchFamily="34" charset="0"/>
              </a:rPr>
              <a:t>öne </a:t>
            </a:r>
            <a:r>
              <a:rPr lang="tr-TR" dirty="0">
                <a:latin typeface="Microsoft Sans Serif" panose="020B0604020202020204" pitchFamily="34" charset="0"/>
                <a:ea typeface="Microsoft Sans Serif" panose="020B0604020202020204" pitchFamily="34" charset="0"/>
                <a:cs typeface="Microsoft Sans Serif" panose="020B0604020202020204" pitchFamily="34" charset="0"/>
              </a:rPr>
              <a:t>çıkan konuları ve </a:t>
            </a:r>
            <a:r>
              <a:rPr lang="tr-TR" dirty="0" smtClean="0">
                <a:latin typeface="Microsoft Sans Serif" panose="020B0604020202020204" pitchFamily="34" charset="0"/>
                <a:ea typeface="Microsoft Sans Serif" panose="020B0604020202020204" pitchFamily="34" charset="0"/>
                <a:cs typeface="Microsoft Sans Serif" panose="020B0604020202020204" pitchFamily="34" charset="0"/>
              </a:rPr>
              <a:t>haberleri sizler </a:t>
            </a:r>
            <a:r>
              <a:rPr lang="tr-TR" dirty="0">
                <a:latin typeface="Microsoft Sans Serif" panose="020B0604020202020204" pitchFamily="34" charset="0"/>
                <a:ea typeface="Microsoft Sans Serif" panose="020B0604020202020204" pitchFamily="34" charset="0"/>
                <a:cs typeface="Microsoft Sans Serif" panose="020B0604020202020204" pitchFamily="34" charset="0"/>
              </a:rPr>
              <a:t>için derledik. </a:t>
            </a:r>
          </a:p>
          <a:p>
            <a:pPr algn="just"/>
            <a:endParaRPr lang="tr-TR"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dirty="0">
                <a:latin typeface="Microsoft Sans Serif" panose="020B0604020202020204" pitchFamily="34" charset="0"/>
                <a:ea typeface="Microsoft Sans Serif" panose="020B0604020202020204" pitchFamily="34" charset="0"/>
                <a:cs typeface="Microsoft Sans Serif" panose="020B0604020202020204" pitchFamily="34" charset="0"/>
              </a:rPr>
              <a:t>Keyifli okumalar dileriz… </a:t>
            </a:r>
          </a:p>
        </p:txBody>
      </p:sp>
      <p:sp>
        <p:nvSpPr>
          <p:cNvPr id="10" name="Dikdörtgen 9"/>
          <p:cNvSpPr/>
          <p:nvPr/>
        </p:nvSpPr>
        <p:spPr>
          <a:xfrm>
            <a:off x="0" y="0"/>
            <a:ext cx="6857999" cy="16724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000" b="1" smtClean="0">
                <a:solidFill>
                  <a:srgbClr val="000000"/>
                </a:solidFill>
                <a:latin typeface="Bahnschrift" panose="020B0502040204020203" pitchFamily="34" charset="0"/>
                <a:ea typeface="Gadugi" panose="020B0502040204020203" pitchFamily="34" charset="0"/>
                <a:cs typeface="Microsoft Sans Serif" panose="020B0604020202020204" pitchFamily="34" charset="0"/>
              </a:rPr>
              <a:t>DEĞERLİ OKURLARIMIZ, </a:t>
            </a:r>
            <a:endParaRPr lang="tr-TR" sz="2000" b="1" dirty="0">
              <a:solidFill>
                <a:srgbClr val="000000"/>
              </a:solidFill>
              <a:latin typeface="Bahnschrift" panose="020B0502040204020203" pitchFamily="34" charset="0"/>
              <a:ea typeface="Gadugi" panose="020B0502040204020203" pitchFamily="34" charset="0"/>
              <a:cs typeface="Microsoft Sans Serif" panose="020B0604020202020204" pitchFamily="34"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072554"/>
            <a:ext cx="6857999" cy="3833446"/>
          </a:xfrm>
          <a:prstGeom prst="rect">
            <a:avLst/>
          </a:prstGeom>
        </p:spPr>
      </p:pic>
    </p:spTree>
    <p:extLst>
      <p:ext uri="{BB962C8B-B14F-4D97-AF65-F5344CB8AC3E}">
        <p14:creationId xmlns:p14="http://schemas.microsoft.com/office/powerpoint/2010/main" val="2599433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26646" y="248297"/>
            <a:ext cx="6416431"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solidFill>
                  <a:prstClr val="black"/>
                </a:solidFill>
                <a:latin typeface="Bahnschrift" panose="020B0502040204020203" pitchFamily="34" charset="0"/>
              </a:rPr>
              <a:t>EKONOMİDE BU HAFTA</a:t>
            </a:r>
            <a:endParaRPr lang="en-US" sz="2400" b="1" dirty="0">
              <a:solidFill>
                <a:prstClr val="black"/>
              </a:solidFill>
              <a:latin typeface="Bahnschrift" panose="020B0502040204020203" pitchFamily="34" charset="0"/>
            </a:endParaRPr>
          </a:p>
        </p:txBody>
      </p:sp>
      <p:sp>
        <p:nvSpPr>
          <p:cNvPr id="11" name="Dikdörtgen 10"/>
          <p:cNvSpPr/>
          <p:nvPr/>
        </p:nvSpPr>
        <p:spPr>
          <a:xfrm>
            <a:off x="132861" y="2438779"/>
            <a:ext cx="6611816" cy="1200329"/>
          </a:xfrm>
          <a:prstGeom prst="rect">
            <a:avLst/>
          </a:prstGeom>
        </p:spPr>
        <p:txBody>
          <a:bodyPr wrap="square">
            <a:spAutoFit/>
          </a:bodyPr>
          <a:lstStyle/>
          <a:p>
            <a:pPr algn="ctr"/>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Yurt İçi ÜFE’de yıllık artış 11,53 olarak gerçekleşti. Yurt İçi ÜFE’de yıllık en fazla azalış; %11,14 ile ham petrol ve doğal gaz ürünlerinde gerçekleşti. Sektörümüze ilişkin girdilerden ana metallerde ise artış %17 oldu. </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400" y="3807031"/>
            <a:ext cx="5537200" cy="5271414"/>
          </a:xfrm>
          <a:prstGeom prst="rect">
            <a:avLst/>
          </a:prstGeom>
        </p:spPr>
      </p:pic>
      <p:sp>
        <p:nvSpPr>
          <p:cNvPr id="12" name="Metin kutusu 11"/>
          <p:cNvSpPr txBox="1"/>
          <p:nvPr/>
        </p:nvSpPr>
        <p:spPr>
          <a:xfrm>
            <a:off x="1504032" y="1546494"/>
            <a:ext cx="3959738" cy="369332"/>
          </a:xfrm>
          <a:prstGeom prst="rect">
            <a:avLst/>
          </a:prstGeom>
          <a:noFill/>
        </p:spPr>
        <p:txBody>
          <a:bodyPr wrap="none" rtlCol="0">
            <a:spAutoFit/>
          </a:bodyPr>
          <a:lstStyle/>
          <a:p>
            <a:r>
              <a:rPr lang="tr-TR" b="1" dirty="0">
                <a:solidFill>
                  <a:prstClr val="black"/>
                </a:solidFill>
                <a:latin typeface="Bahnschrift" panose="020B0502040204020203" pitchFamily="34" charset="0"/>
              </a:rPr>
              <a:t>Ağustos 2020 Aylık Fiyat Gelişmeleri</a:t>
            </a:r>
          </a:p>
        </p:txBody>
      </p:sp>
    </p:spTree>
    <p:extLst>
      <p:ext uri="{BB962C8B-B14F-4D97-AF65-F5344CB8AC3E}">
        <p14:creationId xmlns:p14="http://schemas.microsoft.com/office/powerpoint/2010/main" val="802793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79754" y="207435"/>
            <a:ext cx="6439877"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solidFill>
                  <a:prstClr val="black"/>
                </a:solidFill>
                <a:latin typeface="Bahnschrift" panose="020B0502040204020203" pitchFamily="34" charset="0"/>
              </a:rPr>
              <a:t>EKONOMİDE BU HAFTA</a:t>
            </a:r>
            <a:endParaRPr lang="en-US" sz="2400" b="1" dirty="0">
              <a:solidFill>
                <a:prstClr val="black"/>
              </a:solidFill>
              <a:latin typeface="Bahnschrift" panose="020B0502040204020203" pitchFamily="34" charset="0"/>
            </a:endParaRPr>
          </a:p>
        </p:txBody>
      </p:sp>
      <p:graphicFrame>
        <p:nvGraphicFramePr>
          <p:cNvPr id="3" name="Tablo 2"/>
          <p:cNvGraphicFramePr>
            <a:graphicFrameLocks noGrp="1"/>
          </p:cNvGraphicFramePr>
          <p:nvPr>
            <p:extLst>
              <p:ext uri="{D42A27DB-BD31-4B8C-83A1-F6EECF244321}">
                <p14:modId xmlns:p14="http://schemas.microsoft.com/office/powerpoint/2010/main" val="2584326058"/>
              </p:ext>
            </p:extLst>
          </p:nvPr>
        </p:nvGraphicFramePr>
        <p:xfrm>
          <a:off x="669735" y="3847780"/>
          <a:ext cx="5669754" cy="5217406"/>
        </p:xfrm>
        <a:graphic>
          <a:graphicData uri="http://schemas.openxmlformats.org/drawingml/2006/table">
            <a:tbl>
              <a:tblPr firstRow="1" bandRow="1">
                <a:tableStyleId>{5C22544A-7EE6-4342-B048-85BDC9FD1C3A}</a:tableStyleId>
              </a:tblPr>
              <a:tblGrid>
                <a:gridCol w="3063039">
                  <a:extLst>
                    <a:ext uri="{9D8B030D-6E8A-4147-A177-3AD203B41FA5}">
                      <a16:colId xmlns:a16="http://schemas.microsoft.com/office/drawing/2014/main" xmlns="" val="20000"/>
                    </a:ext>
                  </a:extLst>
                </a:gridCol>
                <a:gridCol w="857195">
                  <a:extLst>
                    <a:ext uri="{9D8B030D-6E8A-4147-A177-3AD203B41FA5}">
                      <a16:colId xmlns:a16="http://schemas.microsoft.com/office/drawing/2014/main" xmlns="" val="20001"/>
                    </a:ext>
                  </a:extLst>
                </a:gridCol>
                <a:gridCol w="808012">
                  <a:extLst>
                    <a:ext uri="{9D8B030D-6E8A-4147-A177-3AD203B41FA5}">
                      <a16:colId xmlns:a16="http://schemas.microsoft.com/office/drawing/2014/main" xmlns="" val="20002"/>
                    </a:ext>
                  </a:extLst>
                </a:gridCol>
                <a:gridCol w="941508">
                  <a:extLst>
                    <a:ext uri="{9D8B030D-6E8A-4147-A177-3AD203B41FA5}">
                      <a16:colId xmlns:a16="http://schemas.microsoft.com/office/drawing/2014/main" xmlns="" val="20003"/>
                    </a:ext>
                  </a:extLst>
                </a:gridCol>
              </a:tblGrid>
              <a:tr h="336749">
                <a:tc>
                  <a:txBody>
                    <a:bodyPr/>
                    <a:lstStyle/>
                    <a:p>
                      <a:endParaRPr lang="tr-TR" dirty="0"/>
                    </a:p>
                  </a:txBody>
                  <a:tcPr/>
                </a:tc>
                <a:tc>
                  <a:txBody>
                    <a:bodyPr/>
                    <a:lstStyle/>
                    <a:p>
                      <a:r>
                        <a:rPr lang="tr-TR" dirty="0"/>
                        <a:t>Ağırlık</a:t>
                      </a:r>
                    </a:p>
                  </a:txBody>
                  <a:tcPr/>
                </a:tc>
                <a:tc>
                  <a:txBody>
                    <a:bodyPr/>
                    <a:lstStyle/>
                    <a:p>
                      <a:r>
                        <a:rPr lang="tr-TR" dirty="0"/>
                        <a:t>Aylık</a:t>
                      </a:r>
                    </a:p>
                  </a:txBody>
                  <a:tcPr/>
                </a:tc>
                <a:tc>
                  <a:txBody>
                    <a:bodyPr/>
                    <a:lstStyle/>
                    <a:p>
                      <a:r>
                        <a:rPr lang="tr-TR" dirty="0"/>
                        <a:t>Yıllık</a:t>
                      </a:r>
                    </a:p>
                  </a:txBody>
                  <a:tcPr/>
                </a:tc>
                <a:extLst>
                  <a:ext uri="{0D108BD9-81ED-4DB2-BD59-A6C34878D82A}">
                    <a16:rowId xmlns:a16="http://schemas.microsoft.com/office/drawing/2014/main" xmlns="" val="10000"/>
                  </a:ext>
                </a:extLst>
              </a:tr>
              <a:tr h="336749">
                <a:tc>
                  <a:txBody>
                    <a:bodyPr/>
                    <a:lstStyle/>
                    <a:p>
                      <a:r>
                        <a:rPr lang="tr-TR" b="1" dirty="0"/>
                        <a:t>Yİ-ÜFE</a:t>
                      </a:r>
                    </a:p>
                  </a:txBody>
                  <a:tcPr/>
                </a:tc>
                <a:tc>
                  <a:txBody>
                    <a:bodyPr/>
                    <a:lstStyle/>
                    <a:p>
                      <a:r>
                        <a:rPr lang="tr-TR" dirty="0"/>
                        <a:t>100</a:t>
                      </a:r>
                    </a:p>
                  </a:txBody>
                  <a:tcPr/>
                </a:tc>
                <a:tc>
                  <a:txBody>
                    <a:bodyPr/>
                    <a:lstStyle/>
                    <a:p>
                      <a:r>
                        <a:rPr lang="tr-TR" dirty="0"/>
                        <a:t>2,35</a:t>
                      </a:r>
                    </a:p>
                  </a:txBody>
                  <a:tcPr/>
                </a:tc>
                <a:tc>
                  <a:txBody>
                    <a:bodyPr/>
                    <a:lstStyle/>
                    <a:p>
                      <a:r>
                        <a:rPr lang="tr-TR" dirty="0"/>
                        <a:t>11,53</a:t>
                      </a:r>
                    </a:p>
                  </a:txBody>
                  <a:tcPr/>
                </a:tc>
                <a:extLst>
                  <a:ext uri="{0D108BD9-81ED-4DB2-BD59-A6C34878D82A}">
                    <a16:rowId xmlns:a16="http://schemas.microsoft.com/office/drawing/2014/main" xmlns="" val="10001"/>
                  </a:ext>
                </a:extLst>
              </a:tr>
              <a:tr h="336749">
                <a:tc>
                  <a:txBody>
                    <a:bodyPr/>
                    <a:lstStyle/>
                    <a:p>
                      <a:r>
                        <a:rPr lang="tr-TR" dirty="0"/>
                        <a:t>Madencilik</a:t>
                      </a:r>
                    </a:p>
                  </a:txBody>
                  <a:tcPr/>
                </a:tc>
                <a:tc>
                  <a:txBody>
                    <a:bodyPr/>
                    <a:lstStyle/>
                    <a:p>
                      <a:r>
                        <a:rPr lang="tr-TR" dirty="0"/>
                        <a:t>3,23</a:t>
                      </a:r>
                    </a:p>
                  </a:txBody>
                  <a:tcPr/>
                </a:tc>
                <a:tc>
                  <a:txBody>
                    <a:bodyPr/>
                    <a:lstStyle/>
                    <a:p>
                      <a:r>
                        <a:rPr lang="tr-TR" dirty="0"/>
                        <a:t>4,70</a:t>
                      </a:r>
                    </a:p>
                  </a:txBody>
                  <a:tcPr/>
                </a:tc>
                <a:tc>
                  <a:txBody>
                    <a:bodyPr/>
                    <a:lstStyle/>
                    <a:p>
                      <a:r>
                        <a:rPr lang="tr-TR" dirty="0"/>
                        <a:t>13,26</a:t>
                      </a:r>
                    </a:p>
                  </a:txBody>
                  <a:tcPr/>
                </a:tc>
                <a:extLst>
                  <a:ext uri="{0D108BD9-81ED-4DB2-BD59-A6C34878D82A}">
                    <a16:rowId xmlns:a16="http://schemas.microsoft.com/office/drawing/2014/main" xmlns="" val="10002"/>
                  </a:ext>
                </a:extLst>
              </a:tr>
              <a:tr h="336749">
                <a:tc>
                  <a:txBody>
                    <a:bodyPr/>
                    <a:lstStyle/>
                    <a:p>
                      <a:r>
                        <a:rPr lang="tr-TR" dirty="0"/>
                        <a:t>İmalat</a:t>
                      </a:r>
                    </a:p>
                  </a:txBody>
                  <a:tcPr/>
                </a:tc>
                <a:tc>
                  <a:txBody>
                    <a:bodyPr/>
                    <a:lstStyle/>
                    <a:p>
                      <a:r>
                        <a:rPr lang="tr-TR" dirty="0"/>
                        <a:t>89,22</a:t>
                      </a:r>
                    </a:p>
                  </a:txBody>
                  <a:tcPr/>
                </a:tc>
                <a:tc>
                  <a:txBody>
                    <a:bodyPr/>
                    <a:lstStyle/>
                    <a:p>
                      <a:r>
                        <a:rPr lang="tr-TR" dirty="0"/>
                        <a:t>2,97</a:t>
                      </a:r>
                    </a:p>
                  </a:txBody>
                  <a:tcPr/>
                </a:tc>
                <a:tc>
                  <a:txBody>
                    <a:bodyPr/>
                    <a:lstStyle/>
                    <a:p>
                      <a:r>
                        <a:rPr lang="tr-TR" dirty="0"/>
                        <a:t>12,29</a:t>
                      </a:r>
                    </a:p>
                  </a:txBody>
                  <a:tcPr/>
                </a:tc>
                <a:extLst>
                  <a:ext uri="{0D108BD9-81ED-4DB2-BD59-A6C34878D82A}">
                    <a16:rowId xmlns:a16="http://schemas.microsoft.com/office/drawing/2014/main" xmlns="" val="10003"/>
                  </a:ext>
                </a:extLst>
              </a:tr>
              <a:tr h="336749">
                <a:tc>
                  <a:txBody>
                    <a:bodyPr/>
                    <a:lstStyle/>
                    <a:p>
                      <a:pPr algn="r"/>
                      <a:r>
                        <a:rPr lang="tr-TR" dirty="0"/>
                        <a:t>Petrol</a:t>
                      </a:r>
                      <a:r>
                        <a:rPr lang="tr-TR" baseline="0" dirty="0"/>
                        <a:t> Ürünleri Hariç İmalat</a:t>
                      </a:r>
                      <a:endParaRPr lang="tr-TR" dirty="0"/>
                    </a:p>
                  </a:txBody>
                  <a:tcPr/>
                </a:tc>
                <a:tc>
                  <a:txBody>
                    <a:bodyPr/>
                    <a:lstStyle/>
                    <a:p>
                      <a:r>
                        <a:rPr lang="tr-TR" dirty="0"/>
                        <a:t>85,25</a:t>
                      </a:r>
                    </a:p>
                  </a:txBody>
                  <a:tcPr/>
                </a:tc>
                <a:tc>
                  <a:txBody>
                    <a:bodyPr/>
                    <a:lstStyle/>
                    <a:p>
                      <a:r>
                        <a:rPr lang="tr-TR" dirty="0"/>
                        <a:t>2,86</a:t>
                      </a:r>
                    </a:p>
                  </a:txBody>
                  <a:tcPr/>
                </a:tc>
                <a:tc>
                  <a:txBody>
                    <a:bodyPr/>
                    <a:lstStyle/>
                    <a:p>
                      <a:r>
                        <a:rPr lang="tr-TR" dirty="0"/>
                        <a:t>13,21</a:t>
                      </a:r>
                    </a:p>
                  </a:txBody>
                  <a:tcPr/>
                </a:tc>
                <a:extLst>
                  <a:ext uri="{0D108BD9-81ED-4DB2-BD59-A6C34878D82A}">
                    <a16:rowId xmlns:a16="http://schemas.microsoft.com/office/drawing/2014/main" xmlns="" val="10004"/>
                  </a:ext>
                </a:extLst>
              </a:tr>
              <a:tr h="336749">
                <a:tc>
                  <a:txBody>
                    <a:bodyPr/>
                    <a:lstStyle/>
                    <a:p>
                      <a:pPr algn="r"/>
                      <a:r>
                        <a:rPr lang="tr-TR" dirty="0"/>
                        <a:t>Petrol ve Ana Metal ürünleri Hariç İmalat</a:t>
                      </a:r>
                    </a:p>
                  </a:txBody>
                  <a:tcPr/>
                </a:tc>
                <a:tc>
                  <a:txBody>
                    <a:bodyPr/>
                    <a:lstStyle/>
                    <a:p>
                      <a:r>
                        <a:rPr lang="tr-TR" dirty="0"/>
                        <a:t>75,47</a:t>
                      </a:r>
                    </a:p>
                  </a:txBody>
                  <a:tcPr/>
                </a:tc>
                <a:tc>
                  <a:txBody>
                    <a:bodyPr/>
                    <a:lstStyle/>
                    <a:p>
                      <a:r>
                        <a:rPr lang="tr-TR" dirty="0"/>
                        <a:t>2,28</a:t>
                      </a:r>
                    </a:p>
                  </a:txBody>
                  <a:tcPr/>
                </a:tc>
                <a:tc>
                  <a:txBody>
                    <a:bodyPr/>
                    <a:lstStyle/>
                    <a:p>
                      <a:r>
                        <a:rPr lang="tr-TR" dirty="0"/>
                        <a:t>12,54</a:t>
                      </a:r>
                    </a:p>
                  </a:txBody>
                  <a:tcPr/>
                </a:tc>
                <a:extLst>
                  <a:ext uri="{0D108BD9-81ED-4DB2-BD59-A6C34878D82A}">
                    <a16:rowId xmlns:a16="http://schemas.microsoft.com/office/drawing/2014/main" xmlns="" val="10005"/>
                  </a:ext>
                </a:extLst>
              </a:tr>
              <a:tr h="336749">
                <a:tc>
                  <a:txBody>
                    <a:bodyPr/>
                    <a:lstStyle/>
                    <a:p>
                      <a:r>
                        <a:rPr lang="tr-TR" dirty="0"/>
                        <a:t>Elektrik Gaz Üretim ve Dağıtım</a:t>
                      </a:r>
                    </a:p>
                  </a:txBody>
                  <a:tcPr/>
                </a:tc>
                <a:tc>
                  <a:txBody>
                    <a:bodyPr/>
                    <a:lstStyle/>
                    <a:p>
                      <a:r>
                        <a:rPr lang="tr-TR" dirty="0"/>
                        <a:t>6,61</a:t>
                      </a:r>
                    </a:p>
                  </a:txBody>
                  <a:tcPr/>
                </a:tc>
                <a:tc>
                  <a:txBody>
                    <a:bodyPr/>
                    <a:lstStyle/>
                    <a:p>
                      <a:r>
                        <a:rPr lang="tr-TR" dirty="0"/>
                        <a:t>-7,29</a:t>
                      </a:r>
                    </a:p>
                  </a:txBody>
                  <a:tcPr/>
                </a:tc>
                <a:tc>
                  <a:txBody>
                    <a:bodyPr/>
                    <a:lstStyle/>
                    <a:p>
                      <a:r>
                        <a:rPr lang="tr-TR" dirty="0"/>
                        <a:t>0,14</a:t>
                      </a:r>
                    </a:p>
                  </a:txBody>
                  <a:tcPr/>
                </a:tc>
                <a:extLst>
                  <a:ext uri="{0D108BD9-81ED-4DB2-BD59-A6C34878D82A}">
                    <a16:rowId xmlns:a16="http://schemas.microsoft.com/office/drawing/2014/main" xmlns="" val="10006"/>
                  </a:ext>
                </a:extLst>
              </a:tr>
              <a:tr h="336749">
                <a:tc>
                  <a:txBody>
                    <a:bodyPr/>
                    <a:lstStyle/>
                    <a:p>
                      <a:r>
                        <a:rPr lang="tr-TR" dirty="0"/>
                        <a:t>Su Temini</a:t>
                      </a:r>
                    </a:p>
                  </a:txBody>
                  <a:tcPr/>
                </a:tc>
                <a:tc>
                  <a:txBody>
                    <a:bodyPr/>
                    <a:lstStyle/>
                    <a:p>
                      <a:r>
                        <a:rPr lang="tr-TR" dirty="0"/>
                        <a:t>0,95</a:t>
                      </a:r>
                    </a:p>
                  </a:txBody>
                  <a:tcPr/>
                </a:tc>
                <a:tc>
                  <a:txBody>
                    <a:bodyPr/>
                    <a:lstStyle/>
                    <a:p>
                      <a:r>
                        <a:rPr lang="tr-TR" dirty="0"/>
                        <a:t>0,69</a:t>
                      </a:r>
                    </a:p>
                  </a:txBody>
                  <a:tcPr/>
                </a:tc>
                <a:tc>
                  <a:txBody>
                    <a:bodyPr/>
                    <a:lstStyle/>
                    <a:p>
                      <a:r>
                        <a:rPr lang="tr-TR" dirty="0"/>
                        <a:t>11,33</a:t>
                      </a:r>
                    </a:p>
                  </a:txBody>
                  <a:tcPr/>
                </a:tc>
                <a:extLst>
                  <a:ext uri="{0D108BD9-81ED-4DB2-BD59-A6C34878D82A}">
                    <a16:rowId xmlns:a16="http://schemas.microsoft.com/office/drawing/2014/main" xmlns="" val="10007"/>
                  </a:ext>
                </a:extLst>
              </a:tr>
              <a:tr h="336749">
                <a:tc gridSpan="4">
                  <a:txBody>
                    <a:bodyPr/>
                    <a:lstStyle/>
                    <a:p>
                      <a:r>
                        <a:rPr lang="tr-TR" b="1" dirty="0"/>
                        <a:t>Ana Sanayi Kollarına Göre Yİ-ÜFE</a:t>
                      </a:r>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extLst>
                  <a:ext uri="{0D108BD9-81ED-4DB2-BD59-A6C34878D82A}">
                    <a16:rowId xmlns:a16="http://schemas.microsoft.com/office/drawing/2014/main" xmlns="" val="10008"/>
                  </a:ext>
                </a:extLst>
              </a:tr>
              <a:tr h="336749">
                <a:tc>
                  <a:txBody>
                    <a:bodyPr/>
                    <a:lstStyle/>
                    <a:p>
                      <a:r>
                        <a:rPr lang="tr-TR" b="0" dirty="0"/>
                        <a:t>Ara Malı</a:t>
                      </a:r>
                    </a:p>
                  </a:txBody>
                  <a:tcPr/>
                </a:tc>
                <a:tc>
                  <a:txBody>
                    <a:bodyPr/>
                    <a:lstStyle/>
                    <a:p>
                      <a:endParaRPr lang="tr-TR" dirty="0"/>
                    </a:p>
                  </a:txBody>
                  <a:tcPr/>
                </a:tc>
                <a:tc>
                  <a:txBody>
                    <a:bodyPr/>
                    <a:lstStyle/>
                    <a:p>
                      <a:r>
                        <a:rPr lang="tr-TR" dirty="0"/>
                        <a:t>3,78</a:t>
                      </a:r>
                    </a:p>
                  </a:txBody>
                  <a:tcPr/>
                </a:tc>
                <a:tc>
                  <a:txBody>
                    <a:bodyPr/>
                    <a:lstStyle/>
                    <a:p>
                      <a:r>
                        <a:rPr lang="tr-TR" dirty="0"/>
                        <a:t>13,58</a:t>
                      </a:r>
                    </a:p>
                  </a:txBody>
                  <a:tcPr/>
                </a:tc>
                <a:extLst>
                  <a:ext uri="{0D108BD9-81ED-4DB2-BD59-A6C34878D82A}">
                    <a16:rowId xmlns:a16="http://schemas.microsoft.com/office/drawing/2014/main" xmlns="" val="10009"/>
                  </a:ext>
                </a:extLst>
              </a:tr>
              <a:tr h="336749">
                <a:tc>
                  <a:txBody>
                    <a:bodyPr/>
                    <a:lstStyle/>
                    <a:p>
                      <a:r>
                        <a:rPr lang="tr-TR" b="0" dirty="0"/>
                        <a:t>Dayanıklı Tüketim</a:t>
                      </a:r>
                      <a:r>
                        <a:rPr lang="tr-TR" b="0" baseline="0" dirty="0"/>
                        <a:t> </a:t>
                      </a:r>
                      <a:r>
                        <a:rPr lang="tr-TR" b="0" dirty="0"/>
                        <a:t>Malları</a:t>
                      </a:r>
                    </a:p>
                  </a:txBody>
                  <a:tcPr/>
                </a:tc>
                <a:tc>
                  <a:txBody>
                    <a:bodyPr/>
                    <a:lstStyle/>
                    <a:p>
                      <a:endParaRPr lang="tr-TR" dirty="0"/>
                    </a:p>
                  </a:txBody>
                  <a:tcPr/>
                </a:tc>
                <a:tc>
                  <a:txBody>
                    <a:bodyPr/>
                    <a:lstStyle/>
                    <a:p>
                      <a:r>
                        <a:rPr lang="tr-TR" dirty="0"/>
                        <a:t>2,99</a:t>
                      </a:r>
                    </a:p>
                  </a:txBody>
                  <a:tcPr/>
                </a:tc>
                <a:tc>
                  <a:txBody>
                    <a:bodyPr/>
                    <a:lstStyle/>
                    <a:p>
                      <a:r>
                        <a:rPr lang="tr-TR" dirty="0"/>
                        <a:t>17,08</a:t>
                      </a:r>
                    </a:p>
                  </a:txBody>
                  <a:tcPr/>
                </a:tc>
                <a:extLst>
                  <a:ext uri="{0D108BD9-81ED-4DB2-BD59-A6C34878D82A}">
                    <a16:rowId xmlns:a16="http://schemas.microsoft.com/office/drawing/2014/main" xmlns="" val="10010"/>
                  </a:ext>
                </a:extLst>
              </a:tr>
              <a:tr h="456687">
                <a:tc>
                  <a:txBody>
                    <a:bodyPr/>
                    <a:lstStyle/>
                    <a:p>
                      <a:pPr algn="r"/>
                      <a:r>
                        <a:rPr lang="tr-TR" b="0" dirty="0"/>
                        <a:t>Dayanıklı</a:t>
                      </a:r>
                      <a:r>
                        <a:rPr lang="tr-TR" b="0" baseline="0" dirty="0"/>
                        <a:t> Tüketim malları</a:t>
                      </a:r>
                    </a:p>
                    <a:p>
                      <a:pPr algn="r"/>
                      <a:r>
                        <a:rPr lang="tr-TR" b="0" baseline="0" dirty="0"/>
                        <a:t>( Mücevher Hariç)</a:t>
                      </a:r>
                      <a:endParaRPr lang="tr-TR" b="0" dirty="0"/>
                    </a:p>
                  </a:txBody>
                  <a:tcPr/>
                </a:tc>
                <a:tc>
                  <a:txBody>
                    <a:bodyPr/>
                    <a:lstStyle/>
                    <a:p>
                      <a:endParaRPr lang="tr-TR" dirty="0"/>
                    </a:p>
                  </a:txBody>
                  <a:tcPr/>
                </a:tc>
                <a:tc>
                  <a:txBody>
                    <a:bodyPr/>
                    <a:lstStyle/>
                    <a:p>
                      <a:r>
                        <a:rPr lang="tr-TR" dirty="0"/>
                        <a:t>1,54</a:t>
                      </a:r>
                    </a:p>
                  </a:txBody>
                  <a:tcPr/>
                </a:tc>
                <a:tc>
                  <a:txBody>
                    <a:bodyPr/>
                    <a:lstStyle/>
                    <a:p>
                      <a:r>
                        <a:rPr lang="tr-TR" dirty="0"/>
                        <a:t>12,74</a:t>
                      </a:r>
                    </a:p>
                  </a:txBody>
                  <a:tcPr/>
                </a:tc>
                <a:extLst>
                  <a:ext uri="{0D108BD9-81ED-4DB2-BD59-A6C34878D82A}">
                    <a16:rowId xmlns:a16="http://schemas.microsoft.com/office/drawing/2014/main" xmlns="" val="10011"/>
                  </a:ext>
                </a:extLst>
              </a:tr>
              <a:tr h="336749">
                <a:tc>
                  <a:txBody>
                    <a:bodyPr/>
                    <a:lstStyle/>
                    <a:p>
                      <a:r>
                        <a:rPr lang="tr-TR" b="0" dirty="0"/>
                        <a:t>Dayanıksız Tüketim</a:t>
                      </a:r>
                      <a:r>
                        <a:rPr lang="tr-TR" b="0" baseline="0" dirty="0"/>
                        <a:t> Malları</a:t>
                      </a:r>
                      <a:endParaRPr lang="tr-TR" b="0" dirty="0"/>
                    </a:p>
                  </a:txBody>
                  <a:tcPr/>
                </a:tc>
                <a:tc>
                  <a:txBody>
                    <a:bodyPr/>
                    <a:lstStyle/>
                    <a:p>
                      <a:endParaRPr lang="tr-TR" dirty="0"/>
                    </a:p>
                  </a:txBody>
                  <a:tcPr/>
                </a:tc>
                <a:tc>
                  <a:txBody>
                    <a:bodyPr/>
                    <a:lstStyle/>
                    <a:p>
                      <a:r>
                        <a:rPr lang="tr-TR" dirty="0"/>
                        <a:t>0,90</a:t>
                      </a:r>
                    </a:p>
                  </a:txBody>
                  <a:tcPr/>
                </a:tc>
                <a:tc>
                  <a:txBody>
                    <a:bodyPr/>
                    <a:lstStyle/>
                    <a:p>
                      <a:r>
                        <a:rPr lang="tr-TR" dirty="0"/>
                        <a:t>10,17</a:t>
                      </a:r>
                    </a:p>
                  </a:txBody>
                  <a:tcPr/>
                </a:tc>
                <a:extLst>
                  <a:ext uri="{0D108BD9-81ED-4DB2-BD59-A6C34878D82A}">
                    <a16:rowId xmlns:a16="http://schemas.microsoft.com/office/drawing/2014/main" xmlns="" val="10012"/>
                  </a:ext>
                </a:extLst>
              </a:tr>
              <a:tr h="336749">
                <a:tc>
                  <a:txBody>
                    <a:bodyPr/>
                    <a:lstStyle/>
                    <a:p>
                      <a:r>
                        <a:rPr lang="tr-TR" b="0" dirty="0"/>
                        <a:t>Sermaye</a:t>
                      </a:r>
                    </a:p>
                  </a:txBody>
                  <a:tcPr/>
                </a:tc>
                <a:tc>
                  <a:txBody>
                    <a:bodyPr/>
                    <a:lstStyle/>
                    <a:p>
                      <a:endParaRPr lang="tr-TR" dirty="0"/>
                    </a:p>
                  </a:txBody>
                  <a:tcPr/>
                </a:tc>
                <a:tc>
                  <a:txBody>
                    <a:bodyPr/>
                    <a:lstStyle/>
                    <a:p>
                      <a:r>
                        <a:rPr lang="tr-TR" dirty="0"/>
                        <a:t>3,52</a:t>
                      </a:r>
                    </a:p>
                  </a:txBody>
                  <a:tcPr/>
                </a:tc>
                <a:tc>
                  <a:txBody>
                    <a:bodyPr/>
                    <a:lstStyle/>
                    <a:p>
                      <a:r>
                        <a:rPr lang="tr-TR" dirty="0"/>
                        <a:t>18,09</a:t>
                      </a:r>
                    </a:p>
                  </a:txBody>
                  <a:tcPr/>
                </a:tc>
                <a:extLst>
                  <a:ext uri="{0D108BD9-81ED-4DB2-BD59-A6C34878D82A}">
                    <a16:rowId xmlns:a16="http://schemas.microsoft.com/office/drawing/2014/main" xmlns="" val="10013"/>
                  </a:ext>
                </a:extLst>
              </a:tr>
              <a:tr h="336749">
                <a:tc>
                  <a:txBody>
                    <a:bodyPr/>
                    <a:lstStyle/>
                    <a:p>
                      <a:r>
                        <a:rPr lang="tr-TR" b="0" dirty="0"/>
                        <a:t>Enerji</a:t>
                      </a:r>
                    </a:p>
                  </a:txBody>
                  <a:tcPr/>
                </a:tc>
                <a:tc>
                  <a:txBody>
                    <a:bodyPr/>
                    <a:lstStyle/>
                    <a:p>
                      <a:endParaRPr lang="tr-TR" dirty="0"/>
                    </a:p>
                  </a:txBody>
                  <a:tcPr/>
                </a:tc>
                <a:tc>
                  <a:txBody>
                    <a:bodyPr/>
                    <a:lstStyle/>
                    <a:p>
                      <a:r>
                        <a:rPr lang="tr-TR" dirty="0"/>
                        <a:t>-1,91</a:t>
                      </a:r>
                    </a:p>
                  </a:txBody>
                  <a:tcPr/>
                </a:tc>
                <a:tc>
                  <a:txBody>
                    <a:bodyPr/>
                    <a:lstStyle/>
                    <a:p>
                      <a:r>
                        <a:rPr lang="tr-TR" dirty="0"/>
                        <a:t>-1,64</a:t>
                      </a:r>
                    </a:p>
                  </a:txBody>
                  <a:tcPr/>
                </a:tc>
                <a:extLst>
                  <a:ext uri="{0D108BD9-81ED-4DB2-BD59-A6C34878D82A}">
                    <a16:rowId xmlns:a16="http://schemas.microsoft.com/office/drawing/2014/main" xmlns="" val="10014"/>
                  </a:ext>
                </a:extLst>
              </a:tr>
            </a:tbl>
          </a:graphicData>
        </a:graphic>
      </p:graphicFrame>
      <p:sp>
        <p:nvSpPr>
          <p:cNvPr id="5" name="Metin kutusu 4"/>
          <p:cNvSpPr txBox="1"/>
          <p:nvPr/>
        </p:nvSpPr>
        <p:spPr>
          <a:xfrm>
            <a:off x="254683" y="2477297"/>
            <a:ext cx="6499859" cy="1200329"/>
          </a:xfrm>
          <a:prstGeom prst="rect">
            <a:avLst/>
          </a:prstGeom>
          <a:noFill/>
        </p:spPr>
        <p:txBody>
          <a:bodyPr wrap="square" rtlCol="0">
            <a:spAutoFit/>
          </a:bodyPr>
          <a:lstStyle/>
          <a:p>
            <a:pPr algn="ctr"/>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Ana sanayi gruplarına göre incelendiğinde, yıllık enflasyon enerji grubu hariç bütün alt gruplarda yükseldi.  Yurt İçi ÜFE ve Alt Kalemlerine ilişkin veriler aşağıdaki tabloda yer almaktadır.</a:t>
            </a:r>
          </a:p>
        </p:txBody>
      </p:sp>
      <p:sp>
        <p:nvSpPr>
          <p:cNvPr id="13" name="Metin kutusu 12"/>
          <p:cNvSpPr txBox="1"/>
          <p:nvPr/>
        </p:nvSpPr>
        <p:spPr>
          <a:xfrm>
            <a:off x="1378986" y="1564912"/>
            <a:ext cx="3959738" cy="369332"/>
          </a:xfrm>
          <a:prstGeom prst="rect">
            <a:avLst/>
          </a:prstGeom>
          <a:noFill/>
        </p:spPr>
        <p:txBody>
          <a:bodyPr wrap="none" rtlCol="0">
            <a:spAutoFit/>
          </a:bodyPr>
          <a:lstStyle/>
          <a:p>
            <a:r>
              <a:rPr lang="tr-TR" b="1" dirty="0">
                <a:solidFill>
                  <a:prstClr val="black"/>
                </a:solidFill>
                <a:latin typeface="Bahnschrift" panose="020B0502040204020203" pitchFamily="34" charset="0"/>
              </a:rPr>
              <a:t>Ağustos 2020 Aylık Fiyat Gelişmeleri</a:t>
            </a:r>
          </a:p>
        </p:txBody>
      </p:sp>
    </p:spTree>
    <p:extLst>
      <p:ext uri="{BB962C8B-B14F-4D97-AF65-F5344CB8AC3E}">
        <p14:creationId xmlns:p14="http://schemas.microsoft.com/office/powerpoint/2010/main" val="243962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32862" y="220303"/>
            <a:ext cx="6564923"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solidFill>
                  <a:prstClr val="black"/>
                </a:solidFill>
                <a:latin typeface="Bahnschrift" panose="020B0502040204020203" pitchFamily="34" charset="0"/>
              </a:rPr>
              <a:t>EKONOMİDE BU HAFTA</a:t>
            </a:r>
            <a:endParaRPr lang="en-US" sz="2400" b="1" dirty="0">
              <a:solidFill>
                <a:prstClr val="black"/>
              </a:solidFill>
              <a:latin typeface="Bahnschrift" panose="020B0502040204020203" pitchFamily="34" charset="0"/>
            </a:endParaRPr>
          </a:p>
        </p:txBody>
      </p:sp>
      <p:sp>
        <p:nvSpPr>
          <p:cNvPr id="9" name="Metin kutusu 8"/>
          <p:cNvSpPr txBox="1"/>
          <p:nvPr/>
        </p:nvSpPr>
        <p:spPr>
          <a:xfrm>
            <a:off x="1519663" y="1600339"/>
            <a:ext cx="3785011" cy="369332"/>
          </a:xfrm>
          <a:prstGeom prst="rect">
            <a:avLst/>
          </a:prstGeom>
          <a:noFill/>
        </p:spPr>
        <p:txBody>
          <a:bodyPr wrap="none" rtlCol="0">
            <a:spAutoFit/>
          </a:bodyPr>
          <a:lstStyle/>
          <a:p>
            <a:r>
              <a:rPr lang="tr-TR" b="1" dirty="0">
                <a:solidFill>
                  <a:prstClr val="black"/>
                </a:solidFill>
                <a:latin typeface="Bahnschrift" panose="020B0502040204020203" pitchFamily="34" charset="0"/>
              </a:rPr>
              <a:t>Hizmet Üretici Fiyatları Endeksleri </a:t>
            </a:r>
          </a:p>
        </p:txBody>
      </p:sp>
      <p:sp>
        <p:nvSpPr>
          <p:cNvPr id="11" name="Dikdörtgen 10"/>
          <p:cNvSpPr/>
          <p:nvPr/>
        </p:nvSpPr>
        <p:spPr>
          <a:xfrm>
            <a:off x="240323" y="2436197"/>
            <a:ext cx="6377354" cy="1754326"/>
          </a:xfrm>
          <a:prstGeom prst="rect">
            <a:avLst/>
          </a:prstGeom>
        </p:spPr>
        <p:txBody>
          <a:bodyPr wrap="square">
            <a:spAutoFit/>
          </a:bodyPr>
          <a:lstStyle/>
          <a:p>
            <a:pPr algn="ctr"/>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Türkiye İstatistik Kurumu tarafından 31 Ağustos 2020 Ulaştırma ve Depolama Hizmetleri, Konaklama ve Yiyecek Hizmetleri,  Bilgi ve İletişim Hizmetleri, Gayrimenkul Hizmetleri, Mesleki, Bilimsel ve Teknik Hizmetler, İdari ve Destek Hizmetlerini kapsayan Hizmet Üretici Fiyat endeksi Temmuz ayı rakamları açıklandı. </a:t>
            </a: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400" y="4308493"/>
            <a:ext cx="5459046" cy="4910412"/>
          </a:xfrm>
          <a:prstGeom prst="rect">
            <a:avLst/>
          </a:prstGeom>
        </p:spPr>
      </p:pic>
    </p:spTree>
    <p:extLst>
      <p:ext uri="{BB962C8B-B14F-4D97-AF65-F5344CB8AC3E}">
        <p14:creationId xmlns:p14="http://schemas.microsoft.com/office/powerpoint/2010/main" val="255312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03200" y="271157"/>
            <a:ext cx="6408615"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solidFill>
                  <a:prstClr val="black"/>
                </a:solidFill>
                <a:latin typeface="Bahnschrift" panose="020B0502040204020203" pitchFamily="34" charset="0"/>
              </a:rPr>
              <a:t>EKONOMİDE BU HAFTA</a:t>
            </a:r>
            <a:endParaRPr lang="en-US" sz="2400" b="1" dirty="0">
              <a:solidFill>
                <a:prstClr val="black"/>
              </a:solidFill>
              <a:latin typeface="Bahnschrift" panose="020B0502040204020203" pitchFamily="34" charset="0"/>
            </a:endParaRPr>
          </a:p>
        </p:txBody>
      </p:sp>
      <p:sp>
        <p:nvSpPr>
          <p:cNvPr id="9" name="Metin kutusu 8"/>
          <p:cNvSpPr txBox="1"/>
          <p:nvPr/>
        </p:nvSpPr>
        <p:spPr>
          <a:xfrm>
            <a:off x="958823" y="1566244"/>
            <a:ext cx="4607352" cy="369332"/>
          </a:xfrm>
          <a:prstGeom prst="rect">
            <a:avLst/>
          </a:prstGeom>
          <a:noFill/>
        </p:spPr>
        <p:txBody>
          <a:bodyPr wrap="none" rtlCol="0">
            <a:spAutoFit/>
          </a:bodyPr>
          <a:lstStyle/>
          <a:p>
            <a:r>
              <a:rPr lang="tr-TR" b="1" dirty="0">
                <a:solidFill>
                  <a:prstClr val="black"/>
                </a:solidFill>
                <a:latin typeface="Bahnschrift" panose="020B0502040204020203" pitchFamily="34" charset="0"/>
              </a:rPr>
              <a:t>Temmuz-Ağustos 2020 Dış Ticaret Verileri </a:t>
            </a:r>
          </a:p>
        </p:txBody>
      </p:sp>
      <p:sp>
        <p:nvSpPr>
          <p:cNvPr id="11" name="Dikdörtgen 10"/>
          <p:cNvSpPr/>
          <p:nvPr/>
        </p:nvSpPr>
        <p:spPr>
          <a:xfrm>
            <a:off x="117231" y="2547985"/>
            <a:ext cx="6858000" cy="1200329"/>
          </a:xfrm>
          <a:prstGeom prst="rect">
            <a:avLst/>
          </a:prstGeom>
        </p:spPr>
        <p:txBody>
          <a:bodyPr wrap="square">
            <a:spAutoFit/>
          </a:bodyPr>
          <a:lstStyle/>
          <a:p>
            <a:pPr algn="ctr"/>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Ticaret Bakanlığı tarafından yılın ilk sekiz ayına ilişkin dış ticaret verileri açıklandı. Salgın etkisiyle Nisan ayında sert düşüş yapan ihracatımız aylar itibariyle kademeli olarak artmıştır. </a:t>
            </a:r>
          </a:p>
          <a:p>
            <a:pPr algn="ctr"/>
            <a:endPar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411" y="3849064"/>
            <a:ext cx="5899177" cy="5365035"/>
          </a:xfrm>
          <a:prstGeom prst="rect">
            <a:avLst/>
          </a:prstGeom>
        </p:spPr>
      </p:pic>
    </p:spTree>
    <p:extLst>
      <p:ext uri="{BB962C8B-B14F-4D97-AF65-F5344CB8AC3E}">
        <p14:creationId xmlns:p14="http://schemas.microsoft.com/office/powerpoint/2010/main" val="2874228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57908" y="271157"/>
            <a:ext cx="6439877"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solidFill>
                  <a:prstClr val="black"/>
                </a:solidFill>
                <a:latin typeface="Bahnschrift" panose="020B0502040204020203" pitchFamily="34" charset="0"/>
              </a:rPr>
              <a:t>EKONOMİDE BU HAFTA</a:t>
            </a:r>
            <a:endParaRPr lang="en-US" sz="2400" b="1" dirty="0">
              <a:solidFill>
                <a:prstClr val="black"/>
              </a:solidFill>
              <a:latin typeface="Bahnschrift" panose="020B0502040204020203" pitchFamily="34" charset="0"/>
            </a:endParaRPr>
          </a:p>
        </p:txBody>
      </p:sp>
      <p:sp>
        <p:nvSpPr>
          <p:cNvPr id="9" name="Metin kutusu 8"/>
          <p:cNvSpPr txBox="1"/>
          <p:nvPr/>
        </p:nvSpPr>
        <p:spPr>
          <a:xfrm>
            <a:off x="1209908" y="1546494"/>
            <a:ext cx="4607352" cy="369332"/>
          </a:xfrm>
          <a:prstGeom prst="rect">
            <a:avLst/>
          </a:prstGeom>
          <a:noFill/>
        </p:spPr>
        <p:txBody>
          <a:bodyPr wrap="none" rtlCol="0">
            <a:spAutoFit/>
          </a:bodyPr>
          <a:lstStyle/>
          <a:p>
            <a:r>
              <a:rPr lang="tr-TR" b="1" dirty="0">
                <a:solidFill>
                  <a:prstClr val="black"/>
                </a:solidFill>
                <a:latin typeface="Bahnschrift" panose="020B0502040204020203" pitchFamily="34" charset="0"/>
              </a:rPr>
              <a:t>Temmuz-Ağustos 2020 Dış Ticaret Verileri </a:t>
            </a:r>
          </a:p>
        </p:txBody>
      </p:sp>
      <p:sp>
        <p:nvSpPr>
          <p:cNvPr id="11" name="Dikdörtgen 10"/>
          <p:cNvSpPr/>
          <p:nvPr/>
        </p:nvSpPr>
        <p:spPr>
          <a:xfrm>
            <a:off x="84584" y="2443859"/>
            <a:ext cx="6858000" cy="923330"/>
          </a:xfrm>
          <a:prstGeom prst="rect">
            <a:avLst/>
          </a:prstGeom>
        </p:spPr>
        <p:txBody>
          <a:bodyPr wrap="square">
            <a:spAutoFit/>
          </a:bodyPr>
          <a:lstStyle/>
          <a:p>
            <a:pPr algn="ctr"/>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2020 yılı Ağustos ayında Geniş Ekonomik Grupların sınıflamasına göre ihracat incelendiğinde; en çok ihracat ve ithalat </a:t>
            </a:r>
          </a:p>
          <a:p>
            <a:pPr algn="ctr"/>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«Ham madde» grubuna yapılmıştır. </a:t>
            </a: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784" y="3733618"/>
            <a:ext cx="6162431" cy="5604452"/>
          </a:xfrm>
          <a:prstGeom prst="rect">
            <a:avLst/>
          </a:prstGeom>
        </p:spPr>
      </p:pic>
    </p:spTree>
    <p:extLst>
      <p:ext uri="{BB962C8B-B14F-4D97-AF65-F5344CB8AC3E}">
        <p14:creationId xmlns:p14="http://schemas.microsoft.com/office/powerpoint/2010/main" val="3359681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57908" y="248297"/>
            <a:ext cx="6291384"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solidFill>
                  <a:prstClr val="black"/>
                </a:solidFill>
                <a:latin typeface="Bahnschrift" panose="020B0502040204020203" pitchFamily="34" charset="0"/>
              </a:rPr>
              <a:t>EKONOMİDE BU HAFTA</a:t>
            </a:r>
            <a:endParaRPr lang="en-US" sz="2400" b="1" dirty="0">
              <a:solidFill>
                <a:prstClr val="black"/>
              </a:solidFill>
              <a:latin typeface="Bahnschrift" panose="020B0502040204020203" pitchFamily="34" charset="0"/>
            </a:endParaRPr>
          </a:p>
        </p:txBody>
      </p:sp>
      <p:sp>
        <p:nvSpPr>
          <p:cNvPr id="9" name="Metin kutusu 8"/>
          <p:cNvSpPr txBox="1"/>
          <p:nvPr/>
        </p:nvSpPr>
        <p:spPr>
          <a:xfrm>
            <a:off x="1572563" y="1510897"/>
            <a:ext cx="3547766" cy="369332"/>
          </a:xfrm>
          <a:prstGeom prst="rect">
            <a:avLst/>
          </a:prstGeom>
          <a:noFill/>
        </p:spPr>
        <p:txBody>
          <a:bodyPr wrap="none" rtlCol="0">
            <a:spAutoFit/>
          </a:bodyPr>
          <a:lstStyle/>
          <a:p>
            <a:r>
              <a:rPr lang="tr-TR" b="1" dirty="0">
                <a:solidFill>
                  <a:prstClr val="black"/>
                </a:solidFill>
                <a:latin typeface="Bahnschrift" panose="020B0502040204020203" pitchFamily="34" charset="0"/>
              </a:rPr>
              <a:t>Yurt Dışı Müteahhitlik Hizmetleri </a:t>
            </a:r>
          </a:p>
        </p:txBody>
      </p:sp>
      <p:sp>
        <p:nvSpPr>
          <p:cNvPr id="11" name="Dikdörtgen 10"/>
          <p:cNvSpPr/>
          <p:nvPr/>
        </p:nvSpPr>
        <p:spPr>
          <a:xfrm>
            <a:off x="0" y="2391697"/>
            <a:ext cx="6858000" cy="1200329"/>
          </a:xfrm>
          <a:prstGeom prst="rect">
            <a:avLst/>
          </a:prstGeom>
        </p:spPr>
        <p:txBody>
          <a:bodyPr wrap="square">
            <a:spAutoFit/>
          </a:bodyPr>
          <a:lstStyle/>
          <a:p>
            <a:pPr algn="ctr"/>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Ticaret Bakanlığı tarafından her ayın sonunda yurt dışı müteahhitlik hizmetlerine ilişkin rakamlar güncellenerek yayımlanmaktadır. 2020 yılının ilk sekiz ayı için yurt dışında üstlenilen iş tutarı 7,5 milyon dolara yaklaşmıştır.</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108" y="3997010"/>
            <a:ext cx="5427784" cy="5166572"/>
          </a:xfrm>
          <a:prstGeom prst="rect">
            <a:avLst/>
          </a:prstGeom>
        </p:spPr>
      </p:pic>
    </p:spTree>
    <p:extLst>
      <p:ext uri="{BB962C8B-B14F-4D97-AF65-F5344CB8AC3E}">
        <p14:creationId xmlns:p14="http://schemas.microsoft.com/office/powerpoint/2010/main" val="4023537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56308" y="220303"/>
            <a:ext cx="6478954"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solidFill>
                  <a:prstClr val="black"/>
                </a:solidFill>
                <a:latin typeface="Bahnschrift" panose="020B0502040204020203" pitchFamily="34" charset="0"/>
              </a:rPr>
              <a:t>EKONOMİDE BU HAFTA</a:t>
            </a:r>
            <a:endParaRPr lang="en-US" sz="2400" b="1" dirty="0">
              <a:solidFill>
                <a:prstClr val="black"/>
              </a:solidFill>
              <a:latin typeface="Bahnschrift" panose="020B0502040204020203" pitchFamily="34" charset="0"/>
            </a:endParaRPr>
          </a:p>
        </p:txBody>
      </p:sp>
      <p:sp>
        <p:nvSpPr>
          <p:cNvPr id="9" name="Metin kutusu 8"/>
          <p:cNvSpPr txBox="1"/>
          <p:nvPr/>
        </p:nvSpPr>
        <p:spPr>
          <a:xfrm>
            <a:off x="1543709" y="1468236"/>
            <a:ext cx="3576620" cy="369332"/>
          </a:xfrm>
          <a:prstGeom prst="rect">
            <a:avLst/>
          </a:prstGeom>
          <a:noFill/>
        </p:spPr>
        <p:txBody>
          <a:bodyPr wrap="none" rtlCol="0">
            <a:spAutoFit/>
          </a:bodyPr>
          <a:lstStyle/>
          <a:p>
            <a:r>
              <a:rPr lang="tr-TR" b="1" dirty="0">
                <a:solidFill>
                  <a:prstClr val="black"/>
                </a:solidFill>
                <a:latin typeface="Bahnschrift" panose="020B0502040204020203" pitchFamily="34" charset="0"/>
              </a:rPr>
              <a:t>Yurt Dışı Müteahhitlik Hizmetleri </a:t>
            </a:r>
          </a:p>
        </p:txBody>
      </p:sp>
      <p:sp>
        <p:nvSpPr>
          <p:cNvPr id="11" name="Dikdörtgen 10"/>
          <p:cNvSpPr/>
          <p:nvPr/>
        </p:nvSpPr>
        <p:spPr>
          <a:xfrm>
            <a:off x="0" y="2466344"/>
            <a:ext cx="6858000" cy="1477328"/>
          </a:xfrm>
          <a:prstGeom prst="rect">
            <a:avLst/>
          </a:prstGeom>
        </p:spPr>
        <p:txBody>
          <a:bodyPr wrap="square">
            <a:spAutoFit/>
          </a:bodyPr>
          <a:lstStyle/>
          <a:p>
            <a:pPr algn="ctr"/>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Yurt Dışı Müteahhitlik Hizmetleri sektörünün rekabet gücüne, milli gelire, ödemeler dengesine, ihracata ve istihdama sağladığı katkı ve sürdürülebilir büyüme açısından önemi büyüktür. Sektörümüz dünyada yaygın olarak devam eden Salgına rağmen üretmeye devam etmektedir.  </a:t>
            </a: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506" y="4225057"/>
            <a:ext cx="5345723" cy="5089128"/>
          </a:xfrm>
          <a:prstGeom prst="rect">
            <a:avLst/>
          </a:prstGeom>
        </p:spPr>
      </p:pic>
    </p:spTree>
    <p:extLst>
      <p:ext uri="{BB962C8B-B14F-4D97-AF65-F5344CB8AC3E}">
        <p14:creationId xmlns:p14="http://schemas.microsoft.com/office/powerpoint/2010/main" val="1512512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82600" y="324000"/>
            <a:ext cx="6292800"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b="1" dirty="0">
              <a:solidFill>
                <a:prstClr val="black"/>
              </a:solidFill>
            </a:endParaRPr>
          </a:p>
          <a:p>
            <a:endParaRPr lang="tr-TR" b="1" dirty="0">
              <a:solidFill>
                <a:prstClr val="black"/>
              </a:solidFill>
            </a:endParaRPr>
          </a:p>
          <a:p>
            <a:endParaRPr lang="tr-TR" b="1" dirty="0">
              <a:solidFill>
                <a:prstClr val="black"/>
              </a:solidFill>
            </a:endParaRPr>
          </a:p>
          <a:p>
            <a:r>
              <a:rPr lang="tr-TR" sz="2000" b="1" dirty="0">
                <a:solidFill>
                  <a:prstClr val="black"/>
                </a:solidFill>
                <a:latin typeface="Bahnschrift" panose="020B0502040204020203" pitchFamily="34" charset="0"/>
              </a:rPr>
              <a:t>   TCMB’de yayınlanan haftalık dolar/</a:t>
            </a:r>
            <a:r>
              <a:rPr lang="tr-TR" sz="2000" b="1" dirty="0" err="1">
                <a:solidFill>
                  <a:prstClr val="black"/>
                </a:solidFill>
                <a:latin typeface="Bahnschrift" panose="020B0502040204020203" pitchFamily="34" charset="0"/>
              </a:rPr>
              <a:t>euro</a:t>
            </a:r>
            <a:r>
              <a:rPr lang="tr-TR" sz="2000" b="1" dirty="0">
                <a:solidFill>
                  <a:prstClr val="black"/>
                </a:solidFill>
                <a:latin typeface="Bahnschrift" panose="020B0502040204020203" pitchFamily="34" charset="0"/>
              </a:rPr>
              <a:t> hareketleri</a:t>
            </a:r>
            <a:endParaRPr lang="en-US" sz="2000" b="1" dirty="0">
              <a:solidFill>
                <a:prstClr val="black"/>
              </a:solidFill>
              <a:latin typeface="Bahnschrift" panose="020B0502040204020203" pitchFamily="34" charset="0"/>
            </a:endParaRPr>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solidFill>
                  <a:prstClr val="black"/>
                </a:solidFill>
                <a:latin typeface="Bahnschrift" panose="020B0502040204020203" pitchFamily="34" charset="0"/>
              </a:rPr>
              <a:t>EKONOMİDE BU HAFTA</a:t>
            </a:r>
            <a:endParaRPr lang="en-US" sz="2400" b="1" dirty="0">
              <a:solidFill>
                <a:prstClr val="black"/>
              </a:solidFill>
              <a:latin typeface="Bahnschrift" panose="020B0502040204020203" pitchFamily="34" charset="0"/>
            </a:endParaRPr>
          </a:p>
        </p:txBody>
      </p:sp>
      <p:sp>
        <p:nvSpPr>
          <p:cNvPr id="2" name="Metin kutusu 1"/>
          <p:cNvSpPr txBox="1"/>
          <p:nvPr/>
        </p:nvSpPr>
        <p:spPr>
          <a:xfrm>
            <a:off x="1535721" y="2536192"/>
            <a:ext cx="4478215" cy="369332"/>
          </a:xfrm>
          <a:prstGeom prst="rect">
            <a:avLst/>
          </a:prstGeom>
          <a:noFill/>
        </p:spPr>
        <p:txBody>
          <a:bodyPr wrap="square" rtlCol="0">
            <a:spAutoFit/>
          </a:bodyPr>
          <a:lstStyle/>
          <a:p>
            <a:r>
              <a:rPr lang="tr-TR" b="1" dirty="0">
                <a:solidFill>
                  <a:prstClr val="black"/>
                </a:solidFill>
              </a:rPr>
              <a:t>HAFTALIK DOLAR KURU HAREKETLERİ</a:t>
            </a:r>
            <a:endParaRPr lang="en-US" b="1" dirty="0">
              <a:solidFill>
                <a:prstClr val="black"/>
              </a:solidFill>
            </a:endParaRPr>
          </a:p>
        </p:txBody>
      </p:sp>
      <p:sp>
        <p:nvSpPr>
          <p:cNvPr id="12" name="Metin kutusu 11"/>
          <p:cNvSpPr txBox="1"/>
          <p:nvPr/>
        </p:nvSpPr>
        <p:spPr>
          <a:xfrm>
            <a:off x="1254369" y="6058900"/>
            <a:ext cx="4478215" cy="369332"/>
          </a:xfrm>
          <a:prstGeom prst="rect">
            <a:avLst/>
          </a:prstGeom>
          <a:noFill/>
        </p:spPr>
        <p:txBody>
          <a:bodyPr wrap="square" rtlCol="0">
            <a:spAutoFit/>
          </a:bodyPr>
          <a:lstStyle/>
          <a:p>
            <a:r>
              <a:rPr lang="tr-TR" b="1" dirty="0">
                <a:solidFill>
                  <a:prstClr val="black"/>
                </a:solidFill>
              </a:rPr>
              <a:t>HAFTALIK EURO PARİTESİ HAREKETLERİ</a:t>
            </a:r>
            <a:endParaRPr lang="en-US" b="1" dirty="0">
              <a:solidFill>
                <a:prstClr val="black"/>
              </a:solidFill>
            </a:endParaRPr>
          </a:p>
        </p:txBody>
      </p:sp>
      <p:pic>
        <p:nvPicPr>
          <p:cNvPr id="3" name="Resim 2"/>
          <p:cNvPicPr>
            <a:picLocks noChangeAspect="1"/>
          </p:cNvPicPr>
          <p:nvPr/>
        </p:nvPicPr>
        <p:blipFill>
          <a:blip r:embed="rId3"/>
          <a:stretch>
            <a:fillRect/>
          </a:stretch>
        </p:blipFill>
        <p:spPr>
          <a:xfrm>
            <a:off x="314265" y="3104396"/>
            <a:ext cx="6261135" cy="2755631"/>
          </a:xfrm>
          <a:prstGeom prst="rect">
            <a:avLst/>
          </a:prstGeom>
        </p:spPr>
      </p:pic>
      <p:pic>
        <p:nvPicPr>
          <p:cNvPr id="5" name="Resim 4"/>
          <p:cNvPicPr>
            <a:picLocks noChangeAspect="1"/>
          </p:cNvPicPr>
          <p:nvPr/>
        </p:nvPicPr>
        <p:blipFill>
          <a:blip r:embed="rId4"/>
          <a:stretch>
            <a:fillRect/>
          </a:stretch>
        </p:blipFill>
        <p:spPr>
          <a:xfrm>
            <a:off x="314264" y="6826478"/>
            <a:ext cx="6261135" cy="2395936"/>
          </a:xfrm>
          <a:prstGeom prst="rect">
            <a:avLst/>
          </a:prstGeom>
        </p:spPr>
      </p:pic>
    </p:spTree>
    <p:extLst>
      <p:ext uri="{BB962C8B-B14F-4D97-AF65-F5344CB8AC3E}">
        <p14:creationId xmlns:p14="http://schemas.microsoft.com/office/powerpoint/2010/main" val="3082666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82600" y="324000"/>
            <a:ext cx="6292800"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2000" b="1" dirty="0">
              <a:solidFill>
                <a:prstClr val="black"/>
              </a:solidFill>
              <a:latin typeface="Bahnschrift" panose="020B0502040204020203" pitchFamily="34" charset="0"/>
            </a:endParaRPr>
          </a:p>
          <a:p>
            <a:r>
              <a:rPr lang="tr-TR" sz="2000" b="1" dirty="0">
                <a:solidFill>
                  <a:prstClr val="black"/>
                </a:solidFill>
                <a:latin typeface="Bahnschrift" panose="020B0502040204020203" pitchFamily="34" charset="0"/>
              </a:rPr>
              <a:t>          </a:t>
            </a:r>
          </a:p>
          <a:p>
            <a:r>
              <a:rPr lang="tr-TR" sz="2000" b="1" dirty="0">
                <a:solidFill>
                  <a:prstClr val="black"/>
                </a:solidFill>
                <a:latin typeface="Bahnschrift" panose="020B0502040204020203" pitchFamily="34" charset="0"/>
              </a:rPr>
              <a:t>                            Dolar TL Eğilimi</a:t>
            </a:r>
            <a:endParaRPr lang="en-US" sz="2000" b="1" dirty="0">
              <a:solidFill>
                <a:prstClr val="black"/>
              </a:solidFill>
              <a:latin typeface="Bahnschrift" panose="020B0502040204020203" pitchFamily="34" charset="0"/>
            </a:endParaRPr>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solidFill>
                  <a:prstClr val="black"/>
                </a:solidFill>
                <a:latin typeface="Bahnschrift" panose="020B0502040204020203" pitchFamily="34" charset="0"/>
              </a:rPr>
              <a:t>EKONOMİDE BU HAFTA</a:t>
            </a:r>
            <a:endParaRPr lang="en-US" sz="2400" b="1" dirty="0">
              <a:solidFill>
                <a:prstClr val="black"/>
              </a:solidFill>
              <a:latin typeface="Bahnschrift" panose="020B0502040204020203" pitchFamily="34" charset="0"/>
            </a:endParaRPr>
          </a:p>
        </p:txBody>
      </p:sp>
      <p:sp>
        <p:nvSpPr>
          <p:cNvPr id="2" name="Metin kutusu 1"/>
          <p:cNvSpPr txBox="1"/>
          <p:nvPr/>
        </p:nvSpPr>
        <p:spPr>
          <a:xfrm>
            <a:off x="527515" y="2756512"/>
            <a:ext cx="6013622" cy="646331"/>
          </a:xfrm>
          <a:prstGeom prst="rect">
            <a:avLst/>
          </a:prstGeom>
          <a:noFill/>
        </p:spPr>
        <p:txBody>
          <a:bodyPr wrap="square" rtlCol="0">
            <a:spAutoFit/>
          </a:bodyPr>
          <a:lstStyle/>
          <a:p>
            <a:endPar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Dikdörtgen 9"/>
          <p:cNvSpPr/>
          <p:nvPr/>
        </p:nvSpPr>
        <p:spPr>
          <a:xfrm>
            <a:off x="282600" y="9486897"/>
            <a:ext cx="629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Metin kutusu 2">
            <a:extLst>
              <a:ext uri="{FF2B5EF4-FFF2-40B4-BE49-F238E27FC236}">
                <a16:creationId xmlns:a16="http://schemas.microsoft.com/office/drawing/2014/main" xmlns="" id="{ECBE0B9B-CFE8-45E1-875F-58E69D8DBB4A}"/>
              </a:ext>
            </a:extLst>
          </p:cNvPr>
          <p:cNvSpPr txBox="1"/>
          <p:nvPr/>
        </p:nvSpPr>
        <p:spPr>
          <a:xfrm>
            <a:off x="367300" y="2676267"/>
            <a:ext cx="6318421" cy="1200329"/>
          </a:xfrm>
          <a:prstGeom prst="rect">
            <a:avLst/>
          </a:prstGeom>
          <a:noFill/>
        </p:spPr>
        <p:txBody>
          <a:bodyPr wrap="square" rtlCol="0">
            <a:spAutoFit/>
          </a:bodyPr>
          <a:lstStyle/>
          <a:p>
            <a:pPr algn="ctr"/>
            <a:r>
              <a:rPr lang="tr-TR" dirty="0">
                <a:latin typeface="Microsoft Sans Serif" panose="020B0604020202020204" pitchFamily="34" charset="0"/>
                <a:ea typeface="Microsoft Sans Serif" panose="020B0604020202020204" pitchFamily="34" charset="0"/>
                <a:cs typeface="Microsoft Sans Serif" panose="020B0604020202020204" pitchFamily="34" charset="0"/>
              </a:rPr>
              <a:t>Döviz kurlarındaki artış eğilimi devam ediyor. Bu hafta Türk Lirası dolar karşısında değer kaybetti. Merkez Bankası tarafından açıklanan aylık fiyat gelişmeleri raporuna göre kur artışları enflasyon verilerini yukarı yönlü baskılıyor.</a:t>
            </a:r>
          </a:p>
        </p:txBody>
      </p:sp>
      <p:pic>
        <p:nvPicPr>
          <p:cNvPr id="5" name="Resim 4"/>
          <p:cNvPicPr>
            <a:picLocks noChangeAspect="1"/>
          </p:cNvPicPr>
          <p:nvPr/>
        </p:nvPicPr>
        <p:blipFill>
          <a:blip r:embed="rId3"/>
          <a:stretch>
            <a:fillRect/>
          </a:stretch>
        </p:blipFill>
        <p:spPr>
          <a:xfrm>
            <a:off x="355814" y="4759570"/>
            <a:ext cx="6329907" cy="2680676"/>
          </a:xfrm>
          <a:prstGeom prst="rect">
            <a:avLst/>
          </a:prstGeom>
        </p:spPr>
      </p:pic>
    </p:spTree>
    <p:extLst>
      <p:ext uri="{BB962C8B-B14F-4D97-AF65-F5344CB8AC3E}">
        <p14:creationId xmlns:p14="http://schemas.microsoft.com/office/powerpoint/2010/main" val="3433200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82600" y="324000"/>
            <a:ext cx="6292800"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2000" b="1" dirty="0">
              <a:solidFill>
                <a:prstClr val="black"/>
              </a:solidFill>
              <a:latin typeface="Bahnschrift" panose="020B0502040204020203" pitchFamily="34" charset="0"/>
            </a:endParaRPr>
          </a:p>
          <a:p>
            <a:r>
              <a:rPr lang="tr-TR" sz="2000" b="1" dirty="0">
                <a:solidFill>
                  <a:prstClr val="black"/>
                </a:solidFill>
                <a:latin typeface="Bahnschrift" panose="020B0502040204020203" pitchFamily="34" charset="0"/>
              </a:rPr>
              <a:t>          </a:t>
            </a:r>
          </a:p>
          <a:p>
            <a:r>
              <a:rPr lang="tr-TR" sz="2000" b="1" dirty="0">
                <a:solidFill>
                  <a:prstClr val="black"/>
                </a:solidFill>
                <a:latin typeface="Bahnschrift" panose="020B0502040204020203" pitchFamily="34" charset="0"/>
              </a:rPr>
              <a:t>                        Gram Altın Haftalık Görünüm</a:t>
            </a:r>
            <a:endParaRPr lang="en-US" sz="2000" b="1" dirty="0">
              <a:solidFill>
                <a:prstClr val="black"/>
              </a:solidFill>
              <a:latin typeface="Bahnschrift" panose="020B0502040204020203" pitchFamily="34" charset="0"/>
            </a:endParaRPr>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solidFill>
                  <a:prstClr val="black"/>
                </a:solidFill>
                <a:latin typeface="Bahnschrift" panose="020B0502040204020203" pitchFamily="34" charset="0"/>
              </a:rPr>
              <a:t>EKONOMİDE BU HAFTA</a:t>
            </a:r>
            <a:endParaRPr lang="en-US" sz="2400" b="1" dirty="0">
              <a:solidFill>
                <a:prstClr val="black"/>
              </a:solidFill>
              <a:latin typeface="Bahnschrift" panose="020B0502040204020203" pitchFamily="34" charset="0"/>
            </a:endParaRPr>
          </a:p>
        </p:txBody>
      </p:sp>
      <p:sp>
        <p:nvSpPr>
          <p:cNvPr id="2" name="Metin kutusu 1"/>
          <p:cNvSpPr txBox="1"/>
          <p:nvPr/>
        </p:nvSpPr>
        <p:spPr>
          <a:xfrm>
            <a:off x="527515" y="2756512"/>
            <a:ext cx="6013622" cy="646331"/>
          </a:xfrm>
          <a:prstGeom prst="rect">
            <a:avLst/>
          </a:prstGeom>
          <a:noFill/>
        </p:spPr>
        <p:txBody>
          <a:bodyPr wrap="square" rtlCol="0">
            <a:spAutoFit/>
          </a:bodyPr>
          <a:lstStyle/>
          <a:p>
            <a:endPar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0" name="Dikdörtgen 9"/>
          <p:cNvSpPr/>
          <p:nvPr/>
        </p:nvSpPr>
        <p:spPr>
          <a:xfrm>
            <a:off x="282600" y="9486897"/>
            <a:ext cx="629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Metin kutusu 2">
            <a:extLst>
              <a:ext uri="{FF2B5EF4-FFF2-40B4-BE49-F238E27FC236}">
                <a16:creationId xmlns:a16="http://schemas.microsoft.com/office/drawing/2014/main" xmlns="" id="{ECBE0B9B-CFE8-45E1-875F-58E69D8DBB4A}"/>
              </a:ext>
            </a:extLst>
          </p:cNvPr>
          <p:cNvSpPr txBox="1"/>
          <p:nvPr/>
        </p:nvSpPr>
        <p:spPr>
          <a:xfrm>
            <a:off x="375115" y="2635411"/>
            <a:ext cx="6318421" cy="1477328"/>
          </a:xfrm>
          <a:prstGeom prst="rect">
            <a:avLst/>
          </a:prstGeom>
          <a:noFill/>
        </p:spPr>
        <p:txBody>
          <a:bodyPr wrap="square" rtlCol="0">
            <a:spAutoFit/>
          </a:bodyPr>
          <a:lstStyle/>
          <a:p>
            <a:pPr algn="ctr"/>
            <a:r>
              <a:rPr lang="tr-TR" dirty="0">
                <a:latin typeface="Microsoft Sans Serif" panose="020B0604020202020204" pitchFamily="34" charset="0"/>
                <a:ea typeface="Microsoft Sans Serif" panose="020B0604020202020204" pitchFamily="34" charset="0"/>
                <a:cs typeface="Microsoft Sans Serif" panose="020B0604020202020204" pitchFamily="34" charset="0"/>
              </a:rPr>
              <a:t>Altın bu hafta 460 TL seviyelerinden işlem gördü.  </a:t>
            </a:r>
            <a:r>
              <a:rPr lang="tr-TR" dirty="0" err="1">
                <a:latin typeface="Microsoft Sans Serif" panose="020B0604020202020204" pitchFamily="34" charset="0"/>
                <a:ea typeface="Microsoft Sans Serif" panose="020B0604020202020204" pitchFamily="34" charset="0"/>
                <a:cs typeface="Microsoft Sans Serif" panose="020B0604020202020204" pitchFamily="34" charset="0"/>
              </a:rPr>
              <a:t>Koronavirüs</a:t>
            </a:r>
            <a:r>
              <a:rPr lang="tr-TR" dirty="0">
                <a:latin typeface="Microsoft Sans Serif" panose="020B0604020202020204" pitchFamily="34" charset="0"/>
                <a:ea typeface="Microsoft Sans Serif" panose="020B0604020202020204" pitchFamily="34" charset="0"/>
                <a:cs typeface="Microsoft Sans Serif" panose="020B0604020202020204" pitchFamily="34" charset="0"/>
              </a:rPr>
              <a:t> sürecinin ekonominin her biriminde hissedilmesi, salgında ikinci dalga beklentileri, Merkez Bankalarının temkinli duruşu altını yatırım aracı yapmaya devam ediyor.</a:t>
            </a:r>
          </a:p>
        </p:txBody>
      </p:sp>
      <p:sp>
        <p:nvSpPr>
          <p:cNvPr id="12" name="Metin kutusu 11">
            <a:extLst>
              <a:ext uri="{FF2B5EF4-FFF2-40B4-BE49-F238E27FC236}">
                <a16:creationId xmlns:a16="http://schemas.microsoft.com/office/drawing/2014/main" xmlns="" id="{EBA9D2D8-F73B-4124-8E72-2AAA25E52FA1}"/>
              </a:ext>
            </a:extLst>
          </p:cNvPr>
          <p:cNvSpPr txBox="1"/>
          <p:nvPr/>
        </p:nvSpPr>
        <p:spPr>
          <a:xfrm>
            <a:off x="4088433" y="8896535"/>
            <a:ext cx="5407200" cy="338554"/>
          </a:xfrm>
          <a:prstGeom prst="rect">
            <a:avLst/>
          </a:prstGeom>
          <a:noFill/>
        </p:spPr>
        <p:txBody>
          <a:bodyPr wrap="square" rtlCol="0">
            <a:spAutoFit/>
          </a:bodyPr>
          <a:lstStyle/>
          <a:p>
            <a:r>
              <a:rPr lang="tr-TR" sz="1600" dirty="0"/>
              <a:t>Kaynak: Bloomberg HT</a:t>
            </a:r>
          </a:p>
        </p:txBody>
      </p:sp>
      <p:pic>
        <p:nvPicPr>
          <p:cNvPr id="5" name="Resim 4"/>
          <p:cNvPicPr>
            <a:picLocks noChangeAspect="1"/>
          </p:cNvPicPr>
          <p:nvPr/>
        </p:nvPicPr>
        <p:blipFill>
          <a:blip r:embed="rId3"/>
          <a:stretch>
            <a:fillRect/>
          </a:stretch>
        </p:blipFill>
        <p:spPr>
          <a:xfrm>
            <a:off x="375115" y="4768465"/>
            <a:ext cx="5971570" cy="2670900"/>
          </a:xfrm>
          <a:prstGeom prst="rect">
            <a:avLst/>
          </a:prstGeom>
        </p:spPr>
      </p:pic>
    </p:spTree>
    <p:extLst>
      <p:ext uri="{BB962C8B-B14F-4D97-AF65-F5344CB8AC3E}">
        <p14:creationId xmlns:p14="http://schemas.microsoft.com/office/powerpoint/2010/main" val="733216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308157" y="1664355"/>
            <a:ext cx="6241684" cy="7755969"/>
          </a:xfrm>
          <a:prstGeom prst="rect">
            <a:avLst/>
          </a:prstGeom>
        </p:spPr>
        <p:txBody>
          <a:bodyPr wrap="square">
            <a:spAutoFit/>
          </a:bodyPr>
          <a:lstStyle/>
          <a:p>
            <a:pPr algn="just"/>
            <a:endParaRPr lang="tr-TR" sz="1200"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dirty="0">
                <a:latin typeface="Microsoft Sans Serif" panose="020B0604020202020204" pitchFamily="34" charset="0"/>
                <a:ea typeface="Microsoft Sans Serif" panose="020B0604020202020204" pitchFamily="34" charset="0"/>
                <a:cs typeface="Microsoft Sans Serif" panose="020B0604020202020204" pitchFamily="34" charset="0"/>
              </a:rPr>
              <a:t>Yazı geride bırakıp sonbahara girdiğimiz bu günlerde </a:t>
            </a:r>
            <a:r>
              <a:rPr lang="tr-TR" dirty="0" err="1">
                <a:latin typeface="Microsoft Sans Serif" panose="020B0604020202020204" pitchFamily="34" charset="0"/>
                <a:ea typeface="Microsoft Sans Serif" panose="020B0604020202020204" pitchFamily="34" charset="0"/>
                <a:cs typeface="Microsoft Sans Serif" panose="020B0604020202020204" pitchFamily="34" charset="0"/>
              </a:rPr>
              <a:t>Covid</a:t>
            </a:r>
            <a:r>
              <a:rPr lang="tr-TR" dirty="0">
                <a:latin typeface="Microsoft Sans Serif" panose="020B0604020202020204" pitchFamily="34" charset="0"/>
                <a:ea typeface="Microsoft Sans Serif" panose="020B0604020202020204" pitchFamily="34" charset="0"/>
                <a:cs typeface="Microsoft Sans Serif" panose="020B0604020202020204" pitchFamily="34" charset="0"/>
              </a:rPr>
              <a:t> 19 salgınının etkileri ülkemizde ve tüm dünyada devam ediyor. Vaka sayıları maalesef artış eğiliminde. Önümüzdeki günlerde grip mevsiminin olumsuz etkileri göz önüne alındığında her zamankinden daha dikkatli ve tedbirli olmak durumundayız. </a:t>
            </a:r>
          </a:p>
          <a:p>
            <a:pPr algn="just"/>
            <a:endParaRPr lang="tr-TR"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dirty="0">
                <a:latin typeface="Microsoft Sans Serif" panose="020B0604020202020204" pitchFamily="34" charset="0"/>
                <a:ea typeface="Microsoft Sans Serif" panose="020B0604020202020204" pitchFamily="34" charset="0"/>
                <a:cs typeface="Microsoft Sans Serif" panose="020B0604020202020204" pitchFamily="34" charset="0"/>
              </a:rPr>
              <a:t>Sağlık boyutunun yanı sıra ekonomi alanında da mücadeleyi zorunlu kılan bir sürecin içindeyiz. Daha önce benzeri görülmemiş bir dönemde hükümetimizin ekonomiyi koruma ve istihdama dönük yaklaşımı iş dünyası olarak bize güç veriyor. Kısa çalışma ödeneği bu yaklaşımın çok değerli bir yansımasıydı. Geçtiğimiz hafta Cumhurbaşkanımızın kararıyla kısa çalışma ödeneği 2 ay süreyle uzatıldı. Bu kararın </a:t>
            </a:r>
            <a:r>
              <a:rPr lang="tr-TR" dirty="0" err="1">
                <a:latin typeface="Microsoft Sans Serif" panose="020B0604020202020204" pitchFamily="34" charset="0"/>
                <a:ea typeface="Microsoft Sans Serif" panose="020B0604020202020204" pitchFamily="34" charset="0"/>
                <a:cs typeface="Microsoft Sans Serif" panose="020B0604020202020204" pitchFamily="34" charset="0"/>
              </a:rPr>
              <a:t>Covid</a:t>
            </a:r>
            <a:r>
              <a:rPr lang="tr-TR" dirty="0">
                <a:latin typeface="Microsoft Sans Serif" panose="020B0604020202020204" pitchFamily="34" charset="0"/>
                <a:ea typeface="Microsoft Sans Serif" panose="020B0604020202020204" pitchFamily="34" charset="0"/>
                <a:cs typeface="Microsoft Sans Serif" panose="020B0604020202020204" pitchFamily="34" charset="0"/>
              </a:rPr>
              <a:t> 19 sürecinde istihdamın korunması açısından çok kıymetli olduğu inancındayım. </a:t>
            </a:r>
          </a:p>
          <a:p>
            <a:pPr algn="just"/>
            <a:endParaRPr lang="tr-TR"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dirty="0">
                <a:latin typeface="Microsoft Sans Serif" panose="020B0604020202020204" pitchFamily="34" charset="0"/>
                <a:ea typeface="Microsoft Sans Serif" panose="020B0604020202020204" pitchFamily="34" charset="0"/>
                <a:cs typeface="Microsoft Sans Serif" panose="020B0604020202020204" pitchFamily="34" charset="0"/>
              </a:rPr>
              <a:t>Başta Cumhurbaşkanımız Sayın Recep Tayyip Erdoğan’a, Hazine ve Maliye Bakanımız Sayın Berat </a:t>
            </a:r>
            <a:r>
              <a:rPr lang="tr-TR" dirty="0" err="1">
                <a:latin typeface="Microsoft Sans Serif" panose="020B0604020202020204" pitchFamily="34" charset="0"/>
                <a:ea typeface="Microsoft Sans Serif" panose="020B0604020202020204" pitchFamily="34" charset="0"/>
                <a:cs typeface="Microsoft Sans Serif" panose="020B0604020202020204" pitchFamily="34" charset="0"/>
              </a:rPr>
              <a:t>Albayrak’a</a:t>
            </a:r>
            <a:r>
              <a:rPr lang="tr-TR" dirty="0">
                <a:latin typeface="Microsoft Sans Serif" panose="020B0604020202020204" pitchFamily="34" charset="0"/>
                <a:ea typeface="Microsoft Sans Serif" panose="020B0604020202020204" pitchFamily="34" charset="0"/>
                <a:cs typeface="Microsoft Sans Serif" panose="020B0604020202020204" pitchFamily="34" charset="0"/>
              </a:rPr>
              <a:t>, Aile, Çalışma ve Sosyal Hizmetler Bakanımız Sayın Zehra Zümrüt Selçuk’a ve emeği geçen tüm bürokratlarımıza teşekkürlerimizi sunuyoruz.</a:t>
            </a:r>
            <a:endParaRPr lang="tr-TR" i="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i="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i="1" dirty="0">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dirty="0">
                <a:latin typeface="Microsoft Sans Serif" panose="020B0604020202020204" pitchFamily="34" charset="0"/>
                <a:ea typeface="Microsoft Sans Serif" panose="020B0604020202020204" pitchFamily="34" charset="0"/>
                <a:cs typeface="Microsoft Sans Serif" panose="020B0604020202020204" pitchFamily="34" charset="0"/>
              </a:rPr>
              <a:t>Celal Koloğlu</a:t>
            </a:r>
          </a:p>
          <a:p>
            <a:pPr algn="just"/>
            <a:r>
              <a:rPr lang="tr-TR" dirty="0">
                <a:latin typeface="Microsoft Sans Serif" panose="020B0604020202020204" pitchFamily="34" charset="0"/>
                <a:ea typeface="Microsoft Sans Serif" panose="020B0604020202020204" pitchFamily="34" charset="0"/>
                <a:cs typeface="Microsoft Sans Serif" panose="020B0604020202020204" pitchFamily="34" charset="0"/>
              </a:rPr>
              <a:t>İNTES Yönetim Kurulu Başkanı </a:t>
            </a:r>
          </a:p>
        </p:txBody>
      </p:sp>
      <p:sp>
        <p:nvSpPr>
          <p:cNvPr id="10" name="Dikdörtgen 9"/>
          <p:cNvSpPr/>
          <p:nvPr/>
        </p:nvSpPr>
        <p:spPr>
          <a:xfrm>
            <a:off x="0" y="-65902"/>
            <a:ext cx="6857999" cy="16724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b="1" dirty="0">
                <a:solidFill>
                  <a:srgbClr val="000000"/>
                </a:solidFill>
                <a:latin typeface="Gadugi" panose="020B0502040204020203" pitchFamily="34" charset="0"/>
                <a:ea typeface="Gadugi" panose="020B0502040204020203" pitchFamily="34" charset="0"/>
              </a:rPr>
              <a:t>         </a:t>
            </a:r>
            <a:r>
              <a:rPr lang="tr-TR" sz="2200" b="1" dirty="0">
                <a:solidFill>
                  <a:srgbClr val="000000"/>
                </a:solidFill>
                <a:latin typeface="Bahnschrift" panose="020B0502040204020203" pitchFamily="34" charset="0"/>
                <a:ea typeface="Gadugi" panose="020B0502040204020203" pitchFamily="34" charset="0"/>
                <a:cs typeface="Microsoft Sans Serif" panose="020B0604020202020204" pitchFamily="34" charset="0"/>
              </a:rPr>
              <a:t>Başkan’ın Mesajı </a:t>
            </a:r>
          </a:p>
        </p:txBody>
      </p:sp>
      <p:sp>
        <p:nvSpPr>
          <p:cNvPr id="4" name="Dikdörtgen 3"/>
          <p:cNvSpPr/>
          <p:nvPr/>
        </p:nvSpPr>
        <p:spPr>
          <a:xfrm>
            <a:off x="282600" y="9486897"/>
            <a:ext cx="629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9039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82600" y="76350"/>
            <a:ext cx="6292800" cy="18953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2000" b="1" dirty="0">
              <a:solidFill>
                <a:prstClr val="black"/>
              </a:solidFill>
              <a:latin typeface="Bahnschrift" panose="020B0502040204020203" pitchFamily="34" charset="0"/>
            </a:endParaRPr>
          </a:p>
          <a:p>
            <a:r>
              <a:rPr lang="tr-TR" sz="2000" b="1" dirty="0">
                <a:solidFill>
                  <a:prstClr val="black"/>
                </a:solidFill>
                <a:latin typeface="Bahnschrift" panose="020B0502040204020203" pitchFamily="34" charset="0"/>
              </a:rPr>
              <a:t>          </a:t>
            </a:r>
          </a:p>
          <a:p>
            <a:pPr algn="ctr"/>
            <a:r>
              <a:rPr lang="tr-TR" sz="2000" b="1" dirty="0">
                <a:solidFill>
                  <a:prstClr val="black"/>
                </a:solidFill>
                <a:latin typeface="Bahnschrift" panose="020B0502040204020203" pitchFamily="34" charset="0"/>
              </a:rPr>
              <a:t>Haftalık Para ve Banka İstatistikleri</a:t>
            </a:r>
            <a:endParaRPr lang="en-US" sz="2000" b="1" dirty="0">
              <a:solidFill>
                <a:prstClr val="black"/>
              </a:solidFill>
              <a:latin typeface="Bahnschrift" panose="020B0502040204020203" pitchFamily="34" charset="0"/>
            </a:endParaRPr>
          </a:p>
        </p:txBody>
      </p:sp>
      <p:sp>
        <p:nvSpPr>
          <p:cNvPr id="6" name="Dikdörtgen 5"/>
          <p:cNvSpPr/>
          <p:nvPr/>
        </p:nvSpPr>
        <p:spPr>
          <a:xfrm>
            <a:off x="725400" y="1017225"/>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Metin kutusu 6"/>
          <p:cNvSpPr txBox="1"/>
          <p:nvPr/>
        </p:nvSpPr>
        <p:spPr>
          <a:xfrm>
            <a:off x="1737671" y="414157"/>
            <a:ext cx="3382657" cy="461665"/>
          </a:xfrm>
          <a:prstGeom prst="rect">
            <a:avLst/>
          </a:prstGeom>
          <a:noFill/>
        </p:spPr>
        <p:txBody>
          <a:bodyPr wrap="none" rtlCol="0">
            <a:spAutoFit/>
          </a:bodyPr>
          <a:lstStyle/>
          <a:p>
            <a:r>
              <a:rPr lang="tr-TR" sz="2400" b="1" dirty="0">
                <a:solidFill>
                  <a:prstClr val="black"/>
                </a:solidFill>
                <a:latin typeface="Bahnschrift" panose="020B0502040204020203" pitchFamily="34" charset="0"/>
              </a:rPr>
              <a:t>EKONOMİDE BU HAFTA</a:t>
            </a:r>
            <a:endParaRPr lang="en-US" sz="2400" b="1" dirty="0">
              <a:solidFill>
                <a:prstClr val="black"/>
              </a:solidFill>
              <a:latin typeface="Bahnschrift" panose="020B0502040204020203" pitchFamily="34" charset="0"/>
            </a:endParaRPr>
          </a:p>
        </p:txBody>
      </p:sp>
      <p:sp>
        <p:nvSpPr>
          <p:cNvPr id="9" name="Dikdörtgen 8"/>
          <p:cNvSpPr/>
          <p:nvPr/>
        </p:nvSpPr>
        <p:spPr>
          <a:xfrm>
            <a:off x="282600" y="9486897"/>
            <a:ext cx="629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ikdörtgen 4"/>
          <p:cNvSpPr/>
          <p:nvPr/>
        </p:nvSpPr>
        <p:spPr>
          <a:xfrm>
            <a:off x="1" y="2117254"/>
            <a:ext cx="6857999" cy="1200329"/>
          </a:xfrm>
          <a:prstGeom prst="rect">
            <a:avLst/>
          </a:prstGeom>
        </p:spPr>
        <p:txBody>
          <a:bodyPr wrap="square">
            <a:spAutoFit/>
          </a:bodyPr>
          <a:lstStyle/>
          <a:p>
            <a:pPr algn="ctr"/>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Kamu ve özel bankalarda kredi faizleri kademeli olarak artış gösteriyor, öte yandan mevduat faizleri de  Ağustos ayından itibaren çift haneli rakamlara ulaştı. Toplam kredilerin %40’nı konut oluşturdu.</a:t>
            </a:r>
          </a:p>
        </p:txBody>
      </p:sp>
      <p:graphicFrame>
        <p:nvGraphicFramePr>
          <p:cNvPr id="8" name="Grafik 7">
            <a:extLst>
              <a:ext uri="{FF2B5EF4-FFF2-40B4-BE49-F238E27FC236}">
                <a16:creationId xmlns:a16="http://schemas.microsoft.com/office/drawing/2014/main" xmlns="" id="{03CD074A-B1B3-4673-BE17-DE49C281E522}"/>
              </a:ext>
            </a:extLst>
          </p:cNvPr>
          <p:cNvGraphicFramePr>
            <a:graphicFrameLocks/>
          </p:cNvGraphicFramePr>
          <p:nvPr/>
        </p:nvGraphicFramePr>
        <p:xfrm>
          <a:off x="725400" y="3487219"/>
          <a:ext cx="51435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fik 9">
            <a:extLst>
              <a:ext uri="{FF2B5EF4-FFF2-40B4-BE49-F238E27FC236}">
                <a16:creationId xmlns:a16="http://schemas.microsoft.com/office/drawing/2014/main" xmlns="" id="{F69463A2-E243-4205-8576-F7C3F5043952}"/>
              </a:ext>
            </a:extLst>
          </p:cNvPr>
          <p:cNvGraphicFramePr>
            <a:graphicFrameLocks/>
          </p:cNvGraphicFramePr>
          <p:nvPr/>
        </p:nvGraphicFramePr>
        <p:xfrm>
          <a:off x="1228725" y="6562723"/>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 name="Metin kutusu 1">
            <a:extLst>
              <a:ext uri="{FF2B5EF4-FFF2-40B4-BE49-F238E27FC236}">
                <a16:creationId xmlns:a16="http://schemas.microsoft.com/office/drawing/2014/main" xmlns="" id="{211A5F38-083A-40C0-8983-1FB312E1834F}"/>
              </a:ext>
            </a:extLst>
          </p:cNvPr>
          <p:cNvSpPr txBox="1"/>
          <p:nvPr/>
        </p:nvSpPr>
        <p:spPr>
          <a:xfrm>
            <a:off x="1228725" y="6287570"/>
            <a:ext cx="4200525" cy="369332"/>
          </a:xfrm>
          <a:prstGeom prst="rect">
            <a:avLst/>
          </a:prstGeom>
          <a:noFill/>
        </p:spPr>
        <p:txBody>
          <a:bodyPr wrap="square" rtlCol="0">
            <a:spAutoFit/>
          </a:bodyPr>
          <a:lstStyle/>
          <a:p>
            <a:pPr algn="ctr"/>
            <a:r>
              <a:rPr lang="tr-TR" dirty="0">
                <a:solidFill>
                  <a:srgbClr val="ED7D31">
                    <a:lumMod val="75000"/>
                  </a:srgbClr>
                </a:solidFill>
              </a:rPr>
              <a:t>Bankacılık Sektörü Mevduatları</a:t>
            </a:r>
          </a:p>
        </p:txBody>
      </p:sp>
      <p:sp>
        <p:nvSpPr>
          <p:cNvPr id="11" name="Metin kutusu 10">
            <a:extLst>
              <a:ext uri="{FF2B5EF4-FFF2-40B4-BE49-F238E27FC236}">
                <a16:creationId xmlns:a16="http://schemas.microsoft.com/office/drawing/2014/main" xmlns="" id="{DAEFFD54-189C-4FDE-B791-59CF620BB87E}"/>
              </a:ext>
            </a:extLst>
          </p:cNvPr>
          <p:cNvSpPr txBox="1"/>
          <p:nvPr/>
        </p:nvSpPr>
        <p:spPr>
          <a:xfrm>
            <a:off x="1414462" y="3306247"/>
            <a:ext cx="4200525" cy="369332"/>
          </a:xfrm>
          <a:prstGeom prst="rect">
            <a:avLst/>
          </a:prstGeom>
          <a:noFill/>
        </p:spPr>
        <p:txBody>
          <a:bodyPr wrap="square" rtlCol="0">
            <a:spAutoFit/>
          </a:bodyPr>
          <a:lstStyle/>
          <a:p>
            <a:pPr algn="ctr"/>
            <a:r>
              <a:rPr lang="tr-TR" dirty="0">
                <a:solidFill>
                  <a:srgbClr val="ED7D31">
                    <a:lumMod val="75000"/>
                  </a:srgbClr>
                </a:solidFill>
              </a:rPr>
              <a:t>Tüketici Kredileri Dağılımı</a:t>
            </a:r>
          </a:p>
        </p:txBody>
      </p:sp>
      <p:sp>
        <p:nvSpPr>
          <p:cNvPr id="12" name="Metin kutusu 11">
            <a:extLst>
              <a:ext uri="{FF2B5EF4-FFF2-40B4-BE49-F238E27FC236}">
                <a16:creationId xmlns:a16="http://schemas.microsoft.com/office/drawing/2014/main" xmlns="" id="{55187E44-7EDE-4F4C-8CBD-980C6CB32F63}"/>
              </a:ext>
            </a:extLst>
          </p:cNvPr>
          <p:cNvSpPr txBox="1"/>
          <p:nvPr/>
        </p:nvSpPr>
        <p:spPr>
          <a:xfrm>
            <a:off x="4049625" y="9167423"/>
            <a:ext cx="5407200" cy="276999"/>
          </a:xfrm>
          <a:prstGeom prst="rect">
            <a:avLst/>
          </a:prstGeom>
          <a:noFill/>
        </p:spPr>
        <p:txBody>
          <a:bodyPr wrap="square" rtlCol="0">
            <a:spAutoFit/>
          </a:bodyPr>
          <a:lstStyle/>
          <a:p>
            <a:r>
              <a:rPr lang="tr-TR" sz="1200" dirty="0">
                <a:solidFill>
                  <a:prstClr val="black"/>
                </a:solidFill>
              </a:rPr>
              <a:t>Kaynak: TCMB ve Strateji Bütçe Başkanlığı</a:t>
            </a:r>
          </a:p>
        </p:txBody>
      </p:sp>
    </p:spTree>
    <p:extLst>
      <p:ext uri="{BB962C8B-B14F-4D97-AF65-F5344CB8AC3E}">
        <p14:creationId xmlns:p14="http://schemas.microsoft.com/office/powerpoint/2010/main" val="1260883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82600" y="324000"/>
            <a:ext cx="6292800"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2000" b="1" dirty="0">
              <a:solidFill>
                <a:prstClr val="black"/>
              </a:solidFill>
              <a:latin typeface="Bahnschrift" panose="020B0502040204020203" pitchFamily="34" charset="0"/>
            </a:endParaRPr>
          </a:p>
          <a:p>
            <a:r>
              <a:rPr lang="tr-TR" sz="2000" b="1" dirty="0">
                <a:solidFill>
                  <a:prstClr val="black"/>
                </a:solidFill>
                <a:latin typeface="Bahnschrift" panose="020B0502040204020203" pitchFamily="34" charset="0"/>
              </a:rPr>
              <a:t>          </a:t>
            </a:r>
          </a:p>
          <a:p>
            <a:r>
              <a:rPr lang="tr-TR" sz="2000" b="1" dirty="0">
                <a:solidFill>
                  <a:prstClr val="black"/>
                </a:solidFill>
                <a:latin typeface="Bahnschrift" panose="020B0502040204020203" pitchFamily="34" charset="0"/>
              </a:rPr>
              <a:t>             Covid 19 Sürecinde </a:t>
            </a:r>
            <a:r>
              <a:rPr lang="tr-TR" sz="2000" b="1" dirty="0" err="1">
                <a:solidFill>
                  <a:prstClr val="black"/>
                </a:solidFill>
                <a:latin typeface="Bahnschrift" panose="020B0502040204020203" pitchFamily="34" charset="0"/>
              </a:rPr>
              <a:t>Brent</a:t>
            </a:r>
            <a:r>
              <a:rPr lang="tr-TR" sz="2000" b="1" dirty="0">
                <a:solidFill>
                  <a:prstClr val="black"/>
                </a:solidFill>
                <a:latin typeface="Bahnschrift" panose="020B0502040204020203" pitchFamily="34" charset="0"/>
              </a:rPr>
              <a:t> Petrol Fiyatları</a:t>
            </a:r>
            <a:endParaRPr lang="en-US" sz="2000" b="1" dirty="0">
              <a:solidFill>
                <a:prstClr val="black"/>
              </a:solidFill>
              <a:latin typeface="Bahnschrift" panose="020B0502040204020203" pitchFamily="34" charset="0"/>
            </a:endParaRPr>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solidFill>
                  <a:prstClr val="black"/>
                </a:solidFill>
                <a:latin typeface="Bahnschrift" panose="020B0502040204020203" pitchFamily="34" charset="0"/>
              </a:rPr>
              <a:t>EKONOMİDE BU HAFTA</a:t>
            </a:r>
            <a:endParaRPr lang="en-US" sz="2400" b="1" dirty="0">
              <a:solidFill>
                <a:prstClr val="black"/>
              </a:solidFill>
              <a:latin typeface="Bahnschrift" panose="020B0502040204020203" pitchFamily="34" charset="0"/>
            </a:endParaRPr>
          </a:p>
        </p:txBody>
      </p:sp>
      <p:sp>
        <p:nvSpPr>
          <p:cNvPr id="9" name="Dikdörtgen 8"/>
          <p:cNvSpPr/>
          <p:nvPr/>
        </p:nvSpPr>
        <p:spPr>
          <a:xfrm>
            <a:off x="282600" y="9486897"/>
            <a:ext cx="629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ikdörtgen 4"/>
          <p:cNvSpPr/>
          <p:nvPr/>
        </p:nvSpPr>
        <p:spPr>
          <a:xfrm>
            <a:off x="387179" y="2536608"/>
            <a:ext cx="6301946" cy="1754326"/>
          </a:xfrm>
          <a:prstGeom prst="rect">
            <a:avLst/>
          </a:prstGeom>
          <a:noFill/>
        </p:spPr>
        <p:txBody>
          <a:bodyPr wrap="square">
            <a:spAutoFit/>
          </a:bodyPr>
          <a:lstStyle/>
          <a:p>
            <a:pPr algn="ctr"/>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Salgının yarattığı krizinden dolayı ekonomilerde toparlanmanın tahminlerden daha yavaş olacağını beklentisi Petrole olan talep endişelerini artırıyor. Eylül ayının ilk haftasında Petrol fiyatları hafta başına göre %5 değer kaybetti</a:t>
            </a:r>
          </a:p>
          <a:p>
            <a:pPr algn="ctr"/>
            <a:endPar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1" name="Metin kutusu 10">
            <a:extLst>
              <a:ext uri="{FF2B5EF4-FFF2-40B4-BE49-F238E27FC236}">
                <a16:creationId xmlns:a16="http://schemas.microsoft.com/office/drawing/2014/main" xmlns="" id="{EBA9D2D8-F73B-4124-8E72-2AAA25E52FA1}"/>
              </a:ext>
            </a:extLst>
          </p:cNvPr>
          <p:cNvSpPr txBox="1"/>
          <p:nvPr/>
        </p:nvSpPr>
        <p:spPr>
          <a:xfrm>
            <a:off x="4384995" y="8962438"/>
            <a:ext cx="2190405" cy="338554"/>
          </a:xfrm>
          <a:prstGeom prst="rect">
            <a:avLst/>
          </a:prstGeom>
          <a:noFill/>
        </p:spPr>
        <p:txBody>
          <a:bodyPr wrap="square" rtlCol="0">
            <a:spAutoFit/>
          </a:bodyPr>
          <a:lstStyle/>
          <a:p>
            <a:r>
              <a:rPr lang="tr-TR" sz="1600" dirty="0"/>
              <a:t>Kaynak: Bloomberg HT</a:t>
            </a:r>
          </a:p>
        </p:txBody>
      </p:sp>
      <p:pic>
        <p:nvPicPr>
          <p:cNvPr id="2" name="Resim 1"/>
          <p:cNvPicPr>
            <a:picLocks noChangeAspect="1"/>
          </p:cNvPicPr>
          <p:nvPr/>
        </p:nvPicPr>
        <p:blipFill>
          <a:blip r:embed="rId3"/>
          <a:stretch>
            <a:fillRect/>
          </a:stretch>
        </p:blipFill>
        <p:spPr>
          <a:xfrm>
            <a:off x="344748" y="4628448"/>
            <a:ext cx="6230652" cy="3103133"/>
          </a:xfrm>
          <a:prstGeom prst="rect">
            <a:avLst/>
          </a:prstGeom>
        </p:spPr>
      </p:pic>
    </p:spTree>
    <p:extLst>
      <p:ext uri="{BB962C8B-B14F-4D97-AF65-F5344CB8AC3E}">
        <p14:creationId xmlns:p14="http://schemas.microsoft.com/office/powerpoint/2010/main" val="1672560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79754" y="151968"/>
            <a:ext cx="6455508"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solidFill>
                  <a:prstClr val="black"/>
                </a:solidFill>
                <a:latin typeface="Bahnschrift" panose="020B0502040204020203" pitchFamily="34" charset="0"/>
              </a:rPr>
              <a:t>EKONOMİDE BU HAFTA</a:t>
            </a:r>
            <a:endParaRPr lang="en-US" sz="2400" b="1" dirty="0">
              <a:solidFill>
                <a:prstClr val="black"/>
              </a:solidFill>
              <a:latin typeface="Bahnschrift" panose="020B0502040204020203" pitchFamily="34" charset="0"/>
            </a:endParaRPr>
          </a:p>
        </p:txBody>
      </p:sp>
      <p:sp>
        <p:nvSpPr>
          <p:cNvPr id="9" name="Metin kutusu 8"/>
          <p:cNvSpPr txBox="1"/>
          <p:nvPr/>
        </p:nvSpPr>
        <p:spPr>
          <a:xfrm>
            <a:off x="1611019" y="1555565"/>
            <a:ext cx="3477234" cy="369332"/>
          </a:xfrm>
          <a:prstGeom prst="rect">
            <a:avLst/>
          </a:prstGeom>
          <a:noFill/>
        </p:spPr>
        <p:txBody>
          <a:bodyPr wrap="none" rtlCol="0">
            <a:spAutoFit/>
          </a:bodyPr>
          <a:lstStyle/>
          <a:p>
            <a:pPr algn="ctr"/>
            <a:r>
              <a:rPr lang="tr-TR" b="1" dirty="0">
                <a:solidFill>
                  <a:prstClr val="black"/>
                </a:solidFill>
                <a:latin typeface="Bahnschrift" panose="020B0502040204020203" pitchFamily="34" charset="0"/>
              </a:rPr>
              <a:t>Kurulan Kapanan Şirket Sayıları</a:t>
            </a:r>
          </a:p>
        </p:txBody>
      </p:sp>
      <p:sp>
        <p:nvSpPr>
          <p:cNvPr id="11" name="Dikdörtgen 10"/>
          <p:cNvSpPr/>
          <p:nvPr/>
        </p:nvSpPr>
        <p:spPr>
          <a:xfrm>
            <a:off x="94528" y="2391697"/>
            <a:ext cx="6510216" cy="1708160"/>
          </a:xfrm>
          <a:prstGeom prst="rect">
            <a:avLst/>
          </a:prstGeom>
        </p:spPr>
        <p:txBody>
          <a:bodyPr wrap="square">
            <a:spAutoFit/>
          </a:bodyPr>
          <a:lstStyle/>
          <a:p>
            <a:pPr algn="ctr"/>
            <a:r>
              <a:rPr lang="tr-TR" sz="175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Türkiye Odalar ve Borsalar Birliği Temmuz 2020 yılına ait kurulan ve kapanan şirket sayıları açıkladı. Kurulan şirket sayıları bir önceki yılın aynı dönemine göre artış gösterdi. Ticari hayatta önemli bir gelişme olarak 01.07.2020 tarihinden itibaren ticaret sicili müdürlüklerince elektronik ortamda iletilen ilanlar ise iki saat içerisinde yayımlanmaktadır. </a:t>
            </a:r>
            <a:endPar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5" name="Resim 4" descr="ekran görüntüsü içeren bir resim&#10;&#10;Açıklama otomatik olarak oluşturuldu">
            <a:extLst>
              <a:ext uri="{FF2B5EF4-FFF2-40B4-BE49-F238E27FC236}">
                <a16:creationId xmlns:a16="http://schemas.microsoft.com/office/drawing/2014/main" xmlns="" id="{64CBDA0F-A895-47E4-95F4-26CE4A7767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785" y="4454769"/>
            <a:ext cx="5428237" cy="4882699"/>
          </a:xfrm>
          <a:prstGeom prst="rect">
            <a:avLst/>
          </a:prstGeom>
        </p:spPr>
      </p:pic>
    </p:spTree>
    <p:extLst>
      <p:ext uri="{BB962C8B-B14F-4D97-AF65-F5344CB8AC3E}">
        <p14:creationId xmlns:p14="http://schemas.microsoft.com/office/powerpoint/2010/main" val="1742854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82600" y="324000"/>
            <a:ext cx="6292800"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latin typeface="Bahnschrift" panose="020B0502040204020203" pitchFamily="34" charset="0"/>
              </a:rPr>
              <a:t>EKONOMİDE BU HAFTA</a:t>
            </a:r>
            <a:endParaRPr lang="en-US" sz="2400" b="1" dirty="0">
              <a:latin typeface="Bahnschrift" panose="020B0502040204020203" pitchFamily="34" charset="0"/>
            </a:endParaRPr>
          </a:p>
        </p:txBody>
      </p:sp>
      <p:sp>
        <p:nvSpPr>
          <p:cNvPr id="10" name="Metin kutusu 9"/>
          <p:cNvSpPr txBox="1"/>
          <p:nvPr/>
        </p:nvSpPr>
        <p:spPr>
          <a:xfrm>
            <a:off x="1216696" y="1678661"/>
            <a:ext cx="4884671" cy="384721"/>
          </a:xfrm>
          <a:prstGeom prst="rect">
            <a:avLst/>
          </a:prstGeom>
          <a:noFill/>
        </p:spPr>
        <p:txBody>
          <a:bodyPr wrap="none" rtlCol="0">
            <a:spAutoFit/>
          </a:bodyPr>
          <a:lstStyle/>
          <a:p>
            <a:r>
              <a:rPr lang="tr-TR" sz="1900" b="1" dirty="0">
                <a:latin typeface="Bahnschrift" panose="020B0502040204020203" pitchFamily="34" charset="0"/>
              </a:rPr>
              <a:t>Haftanın Ekonomi Haberlerinden Kısa Kısa </a:t>
            </a:r>
            <a:endParaRPr lang="en-US" sz="1900" b="1" dirty="0">
              <a:latin typeface="Bahnschrift" panose="020B0502040204020203" pitchFamily="34" charset="0"/>
            </a:endParaRPr>
          </a:p>
        </p:txBody>
      </p:sp>
      <p:sp>
        <p:nvSpPr>
          <p:cNvPr id="12" name="Dikdörtgen 11"/>
          <p:cNvSpPr/>
          <p:nvPr/>
        </p:nvSpPr>
        <p:spPr>
          <a:xfrm>
            <a:off x="347785" y="2542890"/>
            <a:ext cx="6227615" cy="6109365"/>
          </a:xfrm>
          <a:prstGeom prst="rect">
            <a:avLst/>
          </a:prstGeom>
        </p:spPr>
        <p:txBody>
          <a:bodyPr wrap="square">
            <a:spAutoFit/>
          </a:bodyPr>
          <a:lstStyle/>
          <a:p>
            <a:pPr algn="just"/>
            <a:r>
              <a:rPr lang="tr-TR" sz="17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Geçtiğimiz hafta borsa kaybettirdi, altın, dolar ve </a:t>
            </a:r>
            <a:r>
              <a:rPr lang="tr-TR" sz="1700" b="1"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euro</a:t>
            </a:r>
            <a:r>
              <a:rPr lang="tr-TR" sz="17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kazandırdı</a:t>
            </a:r>
          </a:p>
          <a:p>
            <a:pPr algn="just"/>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Borsa İstanbul'da işlem gören hisse senetleri haftalık bazda ortalama yüzde 1,29 değer kaybederken, altının gram satış fiyatı yüzde 0,11, dolar/TL yüzde 1,57, </a:t>
            </a:r>
            <a:r>
              <a:rPr lang="tr-TR" sz="1700"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euro</a:t>
            </a:r>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/TL yüzde 0,85 değer kazandı.</a:t>
            </a:r>
          </a:p>
          <a:p>
            <a:pPr algn="just"/>
            <a:endPar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sz="17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BDDK tüketici kredilerinde vadeyi 60 aydan 36 aya indirdi</a:t>
            </a:r>
          </a:p>
          <a:p>
            <a:pPr algn="just"/>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Bankacılık Düzenleme ve Denetleme Kurumu, tüketici kredilerinde vadeyi 60 aydan 36 aya indirdi.</a:t>
            </a:r>
          </a:p>
          <a:p>
            <a:pPr algn="just"/>
            <a:endPar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sz="17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TCMB'den enflasyon değerlendirmesi: 'ÖTV' olumsuz, 'KDV' olumlu yansır</a:t>
            </a:r>
          </a:p>
          <a:p>
            <a:pPr algn="just"/>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Merkez Bankası, </a:t>
            </a:r>
            <a:r>
              <a:rPr lang="tr-TR" sz="1700"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TÜİK'in</a:t>
            </a:r>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açıkladığı ağustos ayı enflasyonuna ilişkin değerlendirmelerini paylaştı. Eğitimde KDV'nin yüzde 1'e indirilmesinin olumlu yansımasının önümüzdeki dönemde enflasyonda görüleceğini belirten Merkez Bankası, otomotivdeki ÖTV ve matrah düzenlemesinin ise enflasyonu yukarı yönlü etkileyeceğini aktardı.</a:t>
            </a:r>
          </a:p>
          <a:p>
            <a:pPr algn="just"/>
            <a:endPar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sz="1700" b="1"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Fitch</a:t>
            </a:r>
            <a:r>
              <a:rPr lang="tr-TR" sz="17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Türkiye Varlık Fonu'nun görünümünü negatife revize etti</a:t>
            </a:r>
          </a:p>
          <a:p>
            <a:pPr algn="just"/>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Kredi derecelendirme kuruluşu </a:t>
            </a:r>
            <a:r>
              <a:rPr lang="tr-TR" sz="1700"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Fitch</a:t>
            </a:r>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Türkiye Varlık Fonu'nun görünümünü durağandan negatife revize etti.</a:t>
            </a:r>
          </a:p>
        </p:txBody>
      </p:sp>
      <p:sp>
        <p:nvSpPr>
          <p:cNvPr id="8" name="Dikdörtgen 7"/>
          <p:cNvSpPr/>
          <p:nvPr/>
        </p:nvSpPr>
        <p:spPr>
          <a:xfrm>
            <a:off x="282600" y="9486897"/>
            <a:ext cx="629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619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82600" y="324000"/>
            <a:ext cx="6292800"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latin typeface="Bahnschrift" panose="020B0502040204020203" pitchFamily="34" charset="0"/>
              </a:rPr>
              <a:t>EKONOMİDE BU HAFTA</a:t>
            </a:r>
            <a:endParaRPr lang="en-US" sz="2400" b="1" dirty="0">
              <a:latin typeface="Bahnschrift" panose="020B0502040204020203" pitchFamily="34" charset="0"/>
            </a:endParaRPr>
          </a:p>
        </p:txBody>
      </p:sp>
      <p:sp>
        <p:nvSpPr>
          <p:cNvPr id="10" name="Metin kutusu 9"/>
          <p:cNvSpPr txBox="1"/>
          <p:nvPr/>
        </p:nvSpPr>
        <p:spPr>
          <a:xfrm>
            <a:off x="1216696" y="1678661"/>
            <a:ext cx="4884671" cy="384721"/>
          </a:xfrm>
          <a:prstGeom prst="rect">
            <a:avLst/>
          </a:prstGeom>
          <a:noFill/>
        </p:spPr>
        <p:txBody>
          <a:bodyPr wrap="none" rtlCol="0">
            <a:spAutoFit/>
          </a:bodyPr>
          <a:lstStyle/>
          <a:p>
            <a:r>
              <a:rPr lang="tr-TR" sz="1900" b="1" dirty="0">
                <a:latin typeface="Bahnschrift" panose="020B0502040204020203" pitchFamily="34" charset="0"/>
              </a:rPr>
              <a:t>Haftanın Ekonomi Haberlerinden Kısa Kısa </a:t>
            </a:r>
            <a:endParaRPr lang="en-US" sz="1900" b="1" dirty="0">
              <a:latin typeface="Bahnschrift" panose="020B0502040204020203" pitchFamily="34" charset="0"/>
            </a:endParaRPr>
          </a:p>
        </p:txBody>
      </p:sp>
      <p:sp>
        <p:nvSpPr>
          <p:cNvPr id="12" name="Dikdörtgen 11"/>
          <p:cNvSpPr/>
          <p:nvPr/>
        </p:nvSpPr>
        <p:spPr>
          <a:xfrm>
            <a:off x="347785" y="2542890"/>
            <a:ext cx="6227615" cy="2970044"/>
          </a:xfrm>
          <a:prstGeom prst="rect">
            <a:avLst/>
          </a:prstGeom>
        </p:spPr>
        <p:txBody>
          <a:bodyPr wrap="square">
            <a:spAutoFit/>
          </a:bodyPr>
          <a:lstStyle/>
          <a:p>
            <a:pPr algn="just"/>
            <a:r>
              <a:rPr lang="tr-TR" sz="17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'MESS Teknoloji Merkezi, sanayinin dijital dönüşümüne yön verecek‘</a:t>
            </a:r>
          </a:p>
          <a:p>
            <a:pPr algn="just"/>
            <a:endParaRPr lang="tr-TR" sz="17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Türkiye Metal Sanayicileri Sendikası (MESS) Yönetim Kurulu Başkanı Özgür Burak </a:t>
            </a:r>
            <a:r>
              <a:rPr lang="tr-TR" sz="1700"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Akkol</a:t>
            </a:r>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Cumhurbaşkanı Sayın Recep Tayyip Erdoğan tarafından açılışı yapılan MESS Teknoloji Merkezi’nin Türkiye’yi sanayide dönüşümün lider ülkesi yapacağını söyledi. İstanbul </a:t>
            </a:r>
            <a:r>
              <a:rPr lang="tr-TR" sz="1700"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Ataşehir’de</a:t>
            </a:r>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10 bin metrekare üzerinde kurulan Teknoloji Merkezi, bir sanayi şirketinin dijital dönüşümü için gereken bütün hizmetleri tek çatı altında sunacak.</a:t>
            </a:r>
          </a:p>
        </p:txBody>
      </p:sp>
      <p:sp>
        <p:nvSpPr>
          <p:cNvPr id="8" name="Dikdörtgen 7"/>
          <p:cNvSpPr/>
          <p:nvPr/>
        </p:nvSpPr>
        <p:spPr>
          <a:xfrm>
            <a:off x="282600" y="9486897"/>
            <a:ext cx="629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p:cNvPicPr>
            <a:picLocks noChangeAspect="1"/>
          </p:cNvPicPr>
          <p:nvPr/>
        </p:nvPicPr>
        <p:blipFill>
          <a:blip r:embed="rId3"/>
          <a:stretch>
            <a:fillRect/>
          </a:stretch>
        </p:blipFill>
        <p:spPr>
          <a:xfrm>
            <a:off x="665627" y="5844861"/>
            <a:ext cx="5761279" cy="3049046"/>
          </a:xfrm>
          <a:prstGeom prst="rect">
            <a:avLst/>
          </a:prstGeom>
        </p:spPr>
      </p:pic>
    </p:spTree>
    <p:extLst>
      <p:ext uri="{BB962C8B-B14F-4D97-AF65-F5344CB8AC3E}">
        <p14:creationId xmlns:p14="http://schemas.microsoft.com/office/powerpoint/2010/main" val="518825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82600" y="324000"/>
            <a:ext cx="6292800"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latin typeface="Bahnschrift" panose="020B0502040204020203" pitchFamily="34" charset="0"/>
              </a:rPr>
              <a:t>EKONOMİDE BU HAFTA</a:t>
            </a:r>
            <a:endParaRPr lang="en-US" sz="2400" b="1" dirty="0">
              <a:latin typeface="Bahnschrift" panose="020B0502040204020203" pitchFamily="34" charset="0"/>
            </a:endParaRPr>
          </a:p>
        </p:txBody>
      </p:sp>
      <p:sp>
        <p:nvSpPr>
          <p:cNvPr id="10" name="Metin kutusu 9"/>
          <p:cNvSpPr txBox="1"/>
          <p:nvPr/>
        </p:nvSpPr>
        <p:spPr>
          <a:xfrm>
            <a:off x="1216696" y="1678661"/>
            <a:ext cx="4884671" cy="384721"/>
          </a:xfrm>
          <a:prstGeom prst="rect">
            <a:avLst/>
          </a:prstGeom>
          <a:noFill/>
        </p:spPr>
        <p:txBody>
          <a:bodyPr wrap="none" rtlCol="0">
            <a:spAutoFit/>
          </a:bodyPr>
          <a:lstStyle/>
          <a:p>
            <a:r>
              <a:rPr lang="tr-TR" sz="1900" b="1" dirty="0">
                <a:latin typeface="Bahnschrift" panose="020B0502040204020203" pitchFamily="34" charset="0"/>
              </a:rPr>
              <a:t>Haftanın Ekonomi Haberlerinden Kısa Kısa </a:t>
            </a:r>
            <a:endParaRPr lang="en-US" sz="1900" b="1" dirty="0">
              <a:latin typeface="Bahnschrift" panose="020B0502040204020203" pitchFamily="34" charset="0"/>
            </a:endParaRPr>
          </a:p>
        </p:txBody>
      </p:sp>
      <p:sp>
        <p:nvSpPr>
          <p:cNvPr id="12" name="Dikdörtgen 11"/>
          <p:cNvSpPr/>
          <p:nvPr/>
        </p:nvSpPr>
        <p:spPr>
          <a:xfrm>
            <a:off x="347785" y="2542890"/>
            <a:ext cx="6227615" cy="6586418"/>
          </a:xfrm>
          <a:prstGeom prst="rect">
            <a:avLst/>
          </a:prstGeom>
        </p:spPr>
        <p:txBody>
          <a:bodyPr wrap="square">
            <a:spAutoFit/>
          </a:bodyPr>
          <a:lstStyle/>
          <a:p>
            <a:pPr algn="just"/>
            <a:r>
              <a:rPr lang="tr-TR" sz="17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Merkez Bankası yerli ve yabancı yatırımcılara sunum yaptı</a:t>
            </a:r>
          </a:p>
          <a:p>
            <a:pPr algn="just"/>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TCMB, ikinci çeyrekte salgın nedeniyle hızla gerileyen iktisadi faaliyetin, mayıstan bu yana güç kazandığını belirterek, "Seyahat kısıtlamalarının hafifletilmesiyle turizm gelirlerinde kısmi bir iyileşme başlarken, mal ihracatındaki toparlanma, emtia fiyatlarının görece düşük seviyeleri ve reel kur düzeyi önümüzdeki dönemde cari işlemler dengesini destekleyecektir.«  ifadelerini kullandı.</a:t>
            </a:r>
          </a:p>
          <a:p>
            <a:pPr algn="just"/>
            <a:endParaRPr lang="tr-TR" sz="12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sz="17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THY teknoloji şirketi kuruyor</a:t>
            </a:r>
          </a:p>
          <a:p>
            <a:pPr algn="just"/>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Türk Hava Yolları mevcut teknoloji uygulamalarını gelir getiren iş kolu olarak konumlandırmak için şirket kurma kararı aldı. </a:t>
            </a:r>
          </a:p>
          <a:p>
            <a:pPr algn="just"/>
            <a:endParaRPr lang="tr-TR" sz="12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sz="17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İzmir Enternasyonal Fuarı 89'uncu kez kapılarını açtı</a:t>
            </a:r>
          </a:p>
          <a:p>
            <a:pPr algn="just"/>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Türkiye'nin en eski fuarı İzmir Enternasyonal Fuarı, "</a:t>
            </a:r>
            <a:r>
              <a:rPr lang="tr-TR" sz="1700"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pandemi</a:t>
            </a:r>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tedbirleriyle 89'uncu kez kapılarını açtı. Ticaret Bakanı Ruhsar Pekcan fuarın açılışını gerçekleştirdi. </a:t>
            </a:r>
          </a:p>
          <a:p>
            <a:pPr algn="just"/>
            <a:endPar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sz="12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sz="12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02584"/>
            <a:ext cx="6858000" cy="2903415"/>
          </a:xfrm>
          <a:prstGeom prst="rect">
            <a:avLst/>
          </a:prstGeom>
        </p:spPr>
      </p:pic>
    </p:spTree>
    <p:extLst>
      <p:ext uri="{BB962C8B-B14F-4D97-AF65-F5344CB8AC3E}">
        <p14:creationId xmlns:p14="http://schemas.microsoft.com/office/powerpoint/2010/main" val="2094645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82600" y="324000"/>
            <a:ext cx="6292800"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latin typeface="Bahnschrift" panose="020B0502040204020203" pitchFamily="34" charset="0"/>
              </a:rPr>
              <a:t>EKONOMİDE BU HAFTA</a:t>
            </a:r>
            <a:endParaRPr lang="en-US" sz="2400" b="1" dirty="0">
              <a:latin typeface="Bahnschrift" panose="020B0502040204020203" pitchFamily="34" charset="0"/>
            </a:endParaRPr>
          </a:p>
        </p:txBody>
      </p:sp>
      <p:sp>
        <p:nvSpPr>
          <p:cNvPr id="10" name="Metin kutusu 9"/>
          <p:cNvSpPr txBox="1"/>
          <p:nvPr/>
        </p:nvSpPr>
        <p:spPr>
          <a:xfrm>
            <a:off x="1098033" y="1640725"/>
            <a:ext cx="4818948" cy="677108"/>
          </a:xfrm>
          <a:prstGeom prst="rect">
            <a:avLst/>
          </a:prstGeom>
          <a:noFill/>
        </p:spPr>
        <p:txBody>
          <a:bodyPr wrap="none" rtlCol="0">
            <a:spAutoFit/>
          </a:bodyPr>
          <a:lstStyle/>
          <a:p>
            <a:r>
              <a:rPr lang="tr-TR" sz="1900" b="1" dirty="0">
                <a:latin typeface="Bahnschrift" panose="020B0502040204020203" pitchFamily="34" charset="0"/>
              </a:rPr>
              <a:t>Haftanın Ekonomi Haberlerinden Kısa Kısa</a:t>
            </a:r>
          </a:p>
          <a:p>
            <a:r>
              <a:rPr lang="tr-TR" sz="1900" b="1" dirty="0">
                <a:latin typeface="Bahnschrift" panose="020B0502040204020203" pitchFamily="34" charset="0"/>
              </a:rPr>
              <a:t>		Dünya </a:t>
            </a:r>
            <a:endParaRPr lang="en-US" sz="1900" b="1" dirty="0">
              <a:latin typeface="Bahnschrift" panose="020B0502040204020203" pitchFamily="34" charset="0"/>
            </a:endParaRPr>
          </a:p>
        </p:txBody>
      </p:sp>
      <p:sp>
        <p:nvSpPr>
          <p:cNvPr id="12" name="Dikdörtgen 11"/>
          <p:cNvSpPr/>
          <p:nvPr/>
        </p:nvSpPr>
        <p:spPr>
          <a:xfrm>
            <a:off x="332932" y="2551271"/>
            <a:ext cx="6192135" cy="6894195"/>
          </a:xfrm>
          <a:prstGeom prst="rect">
            <a:avLst/>
          </a:prstGeom>
        </p:spPr>
        <p:txBody>
          <a:bodyPr wrap="square">
            <a:spAutoFit/>
          </a:bodyPr>
          <a:lstStyle/>
          <a:p>
            <a:pPr algn="just"/>
            <a:r>
              <a:rPr lang="tr-TR" sz="17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Fed Başkanı </a:t>
            </a:r>
            <a:r>
              <a:rPr lang="tr-TR" sz="1700" b="1"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Powell</a:t>
            </a:r>
            <a:r>
              <a:rPr lang="tr-TR" sz="17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İstihdam artış hızı beklenenden daha iyi</a:t>
            </a:r>
          </a:p>
          <a:p>
            <a:pPr algn="just"/>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Fed Başkanı </a:t>
            </a:r>
            <a:r>
              <a:rPr lang="tr-TR" sz="1700"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Jerome</a:t>
            </a:r>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tr-TR" sz="1700"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Powell</a:t>
            </a:r>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işsizlik oranının beklenenden iyi olduğunu belirterek, düşük faiz oranlarının uzun bir süre devam edeceğinin sinyalini verdi.</a:t>
            </a:r>
          </a:p>
          <a:p>
            <a:pPr algn="just"/>
            <a:endParaRPr lang="tr-TR" sz="17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sz="17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Fed Bej Kitap: Ekonomik faaliyet salgın öncesinin oldukça altında</a:t>
            </a:r>
          </a:p>
          <a:p>
            <a:pPr algn="just"/>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Fed, Amerikan ekonomisindeki mevcut duruma ilişkin değerlendirmelerin yer aldığı "Bej Kitap" raporunun Ağustos 2020 sayısını yayımladı. Fed, ekonomik faaliyetin çoğu bölgede arttığını ancak yeni tip </a:t>
            </a:r>
            <a:r>
              <a:rPr lang="tr-TR" sz="1700"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koronavirüs</a:t>
            </a:r>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(Kovid-19) salgınından önceki seviyelerin oldukça altında kaldığını belirterek, genel görünümün ılımlı şekilde iyimser olduğunu bildirdi.</a:t>
            </a:r>
          </a:p>
          <a:p>
            <a:pPr algn="just"/>
            <a:endPar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sz="17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Avro Bölgesi'nde yıllık enflasyon sıfırın altına düştü</a:t>
            </a:r>
          </a:p>
          <a:p>
            <a:pPr algn="just"/>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Avro Bölgesi'nde temmuzda yüzde 0,4 olan yıllık enflasyon, ağustosta sıfırın altına düşerek yüzde eksi 0,2 oldu. </a:t>
            </a:r>
          </a:p>
          <a:p>
            <a:pPr algn="just"/>
            <a:endPar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sz="1700" b="1"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Tesla'dan</a:t>
            </a:r>
            <a:r>
              <a:rPr lang="tr-TR" sz="17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5 milyar dolarlık hisse satışı</a:t>
            </a:r>
          </a:p>
          <a:p>
            <a:pPr algn="just"/>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ABD'li elektrikli otomobil üreticisi </a:t>
            </a:r>
            <a:r>
              <a:rPr lang="tr-TR" sz="1700"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Tesla</a:t>
            </a:r>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5 milyar dolarlık hisse senedi satmayı planladığını duyurdu.</a:t>
            </a:r>
          </a:p>
          <a:p>
            <a:pPr algn="just"/>
            <a:endPar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sz="1700" b="1"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Moody’s</a:t>
            </a:r>
            <a:r>
              <a:rPr lang="tr-TR" sz="17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Çin’in büyüme tahminini yükseltti</a:t>
            </a:r>
          </a:p>
          <a:p>
            <a:pPr algn="just"/>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Kredi derecelendirme kuruluşu </a:t>
            </a:r>
            <a:r>
              <a:rPr lang="tr-TR" sz="1700"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Moody’s</a:t>
            </a:r>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Çin’in 2020 yılına ilişkin büyüme tahminini yüzde 1’den yüzde 1,9’a artırdı.</a:t>
            </a:r>
          </a:p>
        </p:txBody>
      </p:sp>
    </p:spTree>
    <p:extLst>
      <p:ext uri="{BB962C8B-B14F-4D97-AF65-F5344CB8AC3E}">
        <p14:creationId xmlns:p14="http://schemas.microsoft.com/office/powerpoint/2010/main" val="2589787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82600" y="324000"/>
            <a:ext cx="6292800"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Metin kutusu 6"/>
          <p:cNvSpPr txBox="1"/>
          <p:nvPr/>
        </p:nvSpPr>
        <p:spPr>
          <a:xfrm>
            <a:off x="1737672" y="807600"/>
            <a:ext cx="3382657" cy="461665"/>
          </a:xfrm>
          <a:prstGeom prst="rect">
            <a:avLst/>
          </a:prstGeom>
          <a:noFill/>
        </p:spPr>
        <p:txBody>
          <a:bodyPr wrap="none" rtlCol="0">
            <a:spAutoFit/>
          </a:bodyPr>
          <a:lstStyle/>
          <a:p>
            <a:r>
              <a:rPr lang="tr-TR" sz="2400" b="1" dirty="0">
                <a:latin typeface="Bahnschrift" panose="020B0502040204020203" pitchFamily="34" charset="0"/>
              </a:rPr>
              <a:t>EKONOMİDE BU HAFTA</a:t>
            </a:r>
            <a:endParaRPr lang="en-US" sz="2400" b="1" dirty="0">
              <a:latin typeface="Bahnschrift" panose="020B0502040204020203" pitchFamily="34" charset="0"/>
            </a:endParaRPr>
          </a:p>
        </p:txBody>
      </p:sp>
      <p:sp>
        <p:nvSpPr>
          <p:cNvPr id="10" name="Metin kutusu 9"/>
          <p:cNvSpPr txBox="1"/>
          <p:nvPr/>
        </p:nvSpPr>
        <p:spPr>
          <a:xfrm>
            <a:off x="1098033" y="1640725"/>
            <a:ext cx="4818948" cy="677108"/>
          </a:xfrm>
          <a:prstGeom prst="rect">
            <a:avLst/>
          </a:prstGeom>
          <a:noFill/>
        </p:spPr>
        <p:txBody>
          <a:bodyPr wrap="none" rtlCol="0">
            <a:spAutoFit/>
          </a:bodyPr>
          <a:lstStyle/>
          <a:p>
            <a:r>
              <a:rPr lang="tr-TR" sz="1900" b="1" dirty="0">
                <a:latin typeface="Bahnschrift" panose="020B0502040204020203" pitchFamily="34" charset="0"/>
              </a:rPr>
              <a:t>Haftanın Ekonomi Haberlerinden Kısa Kısa</a:t>
            </a:r>
          </a:p>
          <a:p>
            <a:r>
              <a:rPr lang="tr-TR" sz="1900" b="1" dirty="0">
                <a:latin typeface="Bahnschrift" panose="020B0502040204020203" pitchFamily="34" charset="0"/>
              </a:rPr>
              <a:t>		Dünya </a:t>
            </a:r>
            <a:endParaRPr lang="en-US" sz="1900" b="1" dirty="0">
              <a:latin typeface="Bahnschrift" panose="020B0502040204020203" pitchFamily="34" charset="0"/>
            </a:endParaRPr>
          </a:p>
        </p:txBody>
      </p:sp>
      <p:sp>
        <p:nvSpPr>
          <p:cNvPr id="12" name="Dikdörtgen 11"/>
          <p:cNvSpPr/>
          <p:nvPr/>
        </p:nvSpPr>
        <p:spPr>
          <a:xfrm>
            <a:off x="332932" y="2551271"/>
            <a:ext cx="6192135" cy="2369880"/>
          </a:xfrm>
          <a:prstGeom prst="rect">
            <a:avLst/>
          </a:prstGeom>
        </p:spPr>
        <p:txBody>
          <a:bodyPr wrap="square">
            <a:spAutoFit/>
          </a:bodyPr>
          <a:lstStyle/>
          <a:p>
            <a:pPr algn="just"/>
            <a:r>
              <a:rPr lang="tr-TR" sz="17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Kosova ile Sırbistan, ekonomik normalleşme anlaşmasına imza attı</a:t>
            </a:r>
          </a:p>
          <a:p>
            <a:pPr algn="just"/>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Kosova ile Sırbistan, Beyaz Saray'da ekonomik normalleşme anlaşmasına imza attı. </a:t>
            </a:r>
          </a:p>
          <a:p>
            <a:pPr algn="just"/>
            <a:endPar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sz="17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ABD tarım dışı istihdam beklenenin hafif üstünde arttı</a:t>
            </a:r>
          </a:p>
          <a:p>
            <a:pPr algn="just"/>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ABD'de tarım dışı istihdam Ağustos ayında 1,371,000 ile beklentinin hafif üzerinde arttı, işsizlik oranı % 8.4'e düştü. </a:t>
            </a:r>
          </a:p>
          <a:p>
            <a:pPr algn="just"/>
            <a:endParaRPr lang="tr-TR" sz="12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09847"/>
            <a:ext cx="6858000" cy="4396154"/>
          </a:xfrm>
          <a:prstGeom prst="rect">
            <a:avLst/>
          </a:prstGeom>
        </p:spPr>
      </p:pic>
    </p:spTree>
    <p:extLst>
      <p:ext uri="{BB962C8B-B14F-4D97-AF65-F5344CB8AC3E}">
        <p14:creationId xmlns:p14="http://schemas.microsoft.com/office/powerpoint/2010/main" val="3499369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67375" y="240236"/>
            <a:ext cx="6292800" cy="14742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Dikdörtgen 5"/>
          <p:cNvSpPr/>
          <p:nvPr/>
        </p:nvSpPr>
        <p:spPr>
          <a:xfrm>
            <a:off x="267375" y="1714500"/>
            <a:ext cx="6383517" cy="5124480"/>
          </a:xfrm>
          <a:prstGeom prst="rect">
            <a:avLst/>
          </a:prstGeom>
        </p:spPr>
        <p:txBody>
          <a:bodyPr wrap="square">
            <a:spAutoFit/>
          </a:bodyPr>
          <a:lstStyle/>
          <a:p>
            <a:pPr algn="ctr"/>
            <a:endParaRPr lang="tr-TR" sz="12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r>
              <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Türkiye’nin kuzeyi ile güneyi birleşiyor</a:t>
            </a:r>
          </a:p>
          <a:p>
            <a:pPr marL="171450" indent="-171450" algn="ctr">
              <a:buClr>
                <a:srgbClr val="0070C0"/>
              </a:buClr>
              <a:buFont typeface="Microsoft Sans Serif" panose="020B0604020202020204" pitchFamily="34" charset="0"/>
              <a:buChar char="→"/>
            </a:pPr>
            <a:endParaRPr lang="tr-TR" sz="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buClr>
                <a:srgbClr val="0070C0"/>
              </a:buClr>
            </a:pP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Üyemiz Erg İnşaat A.Ş. tarafından üstlenilen Ankara-Niğde Otoyol Projesi Türkiye TEM Projesinin eksik bağlantısını tamamlayacak ve Türkiye’nin Edirne’de Bulgaristan sınırından Suriye sınırı yakınlarındaki Şanlıurfa’ya kadar kesintisiz karayolu bağlantısını sağlayacak.</a:t>
            </a:r>
          </a:p>
          <a:p>
            <a:pPr algn="just">
              <a:buClr>
                <a:srgbClr val="0070C0"/>
              </a:buClr>
            </a:pPr>
            <a:endPar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buClr>
                <a:srgbClr val="0070C0"/>
              </a:buClr>
            </a:pP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Ankara-Niğde Otoyolu Cumhurbaşkanı Recep Tayyip Erdoğan ve Ulaştırma ve Altyapı Bakanı Adil </a:t>
            </a:r>
            <a:r>
              <a:rPr lang="tr-TR" sz="17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Karaismailoğlu’nun</a:t>
            </a: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katıldığı törenle açıldı. </a:t>
            </a:r>
          </a:p>
          <a:p>
            <a:pPr algn="just">
              <a:buClr>
                <a:srgbClr val="0070C0"/>
              </a:buClr>
            </a:pPr>
            <a:endParaRPr lang="tr-TR" sz="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buClr>
                <a:srgbClr val="0070C0"/>
              </a:buClr>
            </a:pP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Ankara-Niğde Otoyolu, Edirne’den başlayıp, İstanbul’dan geçen ve devamında Bolu, Ankara, Pozantı üzerinden Adana ve Gaziantep’e ulaşarak, Şanlıurfa’da tamamlanan ve ileride yapılması planlanan Şanlıurfa-Habur kesimini de kapsayan TEM Otoyolu’nun (Trans </a:t>
            </a:r>
            <a:r>
              <a:rPr lang="tr-TR" sz="17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European</a:t>
            </a: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tr-TR" sz="17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Motorway</a:t>
            </a: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tamamlanmış kesimidir.</a:t>
            </a:r>
          </a:p>
          <a:p>
            <a:pPr algn="just">
              <a:buClr>
                <a:srgbClr val="0070C0"/>
              </a:buClr>
            </a:pPr>
            <a:endPar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Metin kutusu 7"/>
          <p:cNvSpPr txBox="1"/>
          <p:nvPr/>
        </p:nvSpPr>
        <p:spPr>
          <a:xfrm>
            <a:off x="672123" y="377203"/>
            <a:ext cx="5431692" cy="1015663"/>
          </a:xfrm>
          <a:prstGeom prst="rect">
            <a:avLst/>
          </a:prstGeom>
          <a:noFill/>
        </p:spPr>
        <p:txBody>
          <a:bodyPr wrap="square" rtlCol="0">
            <a:spAutoFit/>
          </a:bodyPr>
          <a:lstStyle/>
          <a:p>
            <a:pPr algn="ctr"/>
            <a:r>
              <a:rPr lang="tr-TR" sz="2400" b="1" dirty="0">
                <a:solidFill>
                  <a:prstClr val="black"/>
                </a:solidFill>
                <a:latin typeface="Bahnschrift" panose="020B0502040204020203" pitchFamily="34" charset="0"/>
              </a:rPr>
              <a:t>ÜYELERİMİZ’DEN</a:t>
            </a:r>
          </a:p>
          <a:p>
            <a:pPr algn="ctr"/>
            <a:endParaRPr lang="tr-TR" b="1" dirty="0">
              <a:solidFill>
                <a:prstClr val="black"/>
              </a:solidFill>
              <a:latin typeface="Bahnschrift" panose="020B0502040204020203" pitchFamily="34" charset="0"/>
            </a:endParaRPr>
          </a:p>
          <a:p>
            <a:pPr algn="ctr"/>
            <a:r>
              <a:rPr lang="tr-TR" b="1" dirty="0">
                <a:solidFill>
                  <a:prstClr val="black"/>
                </a:solidFill>
                <a:latin typeface="Bahnschrift" panose="020B0502040204020203" pitchFamily="34" charset="0"/>
              </a:rPr>
              <a:t>Ankara-Niğde Otoyol Projesi</a:t>
            </a:r>
          </a:p>
        </p:txBody>
      </p:sp>
      <p:pic>
        <p:nvPicPr>
          <p:cNvPr id="9" name="Resim 8"/>
          <p:cNvPicPr>
            <a:picLocks noChangeAspect="1"/>
          </p:cNvPicPr>
          <p:nvPr/>
        </p:nvPicPr>
        <p:blipFill>
          <a:blip r:embed="rId3"/>
          <a:stretch>
            <a:fillRect/>
          </a:stretch>
        </p:blipFill>
        <p:spPr>
          <a:xfrm>
            <a:off x="815805" y="928596"/>
            <a:ext cx="5407621" cy="48772"/>
          </a:xfrm>
          <a:prstGeom prst="rect">
            <a:avLst/>
          </a:prstGeom>
        </p:spPr>
      </p:pic>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9655" y="6542691"/>
            <a:ext cx="3779176" cy="3023341"/>
          </a:xfrm>
          <a:prstGeom prst="rect">
            <a:avLst/>
          </a:prstGeom>
        </p:spPr>
      </p:pic>
    </p:spTree>
    <p:extLst>
      <p:ext uri="{BB962C8B-B14F-4D97-AF65-F5344CB8AC3E}">
        <p14:creationId xmlns:p14="http://schemas.microsoft.com/office/powerpoint/2010/main" val="756703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67375" y="240236"/>
            <a:ext cx="6292800" cy="14742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Dikdörtgen 5"/>
          <p:cNvSpPr/>
          <p:nvPr/>
        </p:nvSpPr>
        <p:spPr>
          <a:xfrm>
            <a:off x="267375" y="1714500"/>
            <a:ext cx="6383517" cy="3139321"/>
          </a:xfrm>
          <a:prstGeom prst="rect">
            <a:avLst/>
          </a:prstGeom>
        </p:spPr>
        <p:txBody>
          <a:bodyPr wrap="square">
            <a:spAutoFit/>
          </a:bodyPr>
          <a:lstStyle/>
          <a:p>
            <a:pPr algn="ctr"/>
            <a:endParaRPr lang="tr-TR" sz="12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r>
              <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Türkiye’nin kuzeyi ile güneyi birleşiyor</a:t>
            </a:r>
          </a:p>
          <a:p>
            <a:pPr marL="171450" indent="-171450" algn="ctr">
              <a:buClr>
                <a:srgbClr val="0070C0"/>
              </a:buClr>
              <a:buFont typeface="Microsoft Sans Serif" panose="020B0604020202020204" pitchFamily="34" charset="0"/>
              <a:buChar char="→"/>
            </a:pPr>
            <a:endParaRPr lang="tr-TR" sz="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buClr>
                <a:srgbClr val="0070C0"/>
              </a:buClr>
            </a:pPr>
            <a:endParaRPr lang="tr-TR" sz="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buClr>
                <a:srgbClr val="0070C0"/>
              </a:buClr>
            </a:pP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Projenin tamamlanması ile Türkiye Kuzeyden Güneye kesintisiz olarak erişim kontrollü olarak bağlanmış olacak. Güzergah boyunca </a:t>
            </a:r>
            <a:r>
              <a:rPr lang="tr-TR" sz="17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Tuzgölü</a:t>
            </a: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Nevşehir Derinkuyu, Göreme, Kapadokya </a:t>
            </a:r>
            <a:r>
              <a:rPr lang="tr-TR" sz="17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vb</a:t>
            </a: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geçilen turizm noktalarının da  erişim kolaylığı sağlayacak olması da ayrıca önem arz ediyor.</a:t>
            </a:r>
          </a:p>
          <a:p>
            <a:pPr algn="just">
              <a:buClr>
                <a:srgbClr val="0070C0"/>
              </a:buClr>
            </a:pPr>
            <a:endParaRPr lang="tr-TR" sz="12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buClr>
                <a:srgbClr val="0070C0"/>
              </a:buClr>
            </a:pP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Ankara-Niğde Otoyolu, akıllı sistemlerle donatılmış ana kontrol merkezinden yönetilecek ve bu sayede yol güvenliği en üst seviyede olacak.</a:t>
            </a:r>
          </a:p>
        </p:txBody>
      </p:sp>
      <p:sp>
        <p:nvSpPr>
          <p:cNvPr id="8" name="Metin kutusu 7"/>
          <p:cNvSpPr txBox="1"/>
          <p:nvPr/>
        </p:nvSpPr>
        <p:spPr>
          <a:xfrm>
            <a:off x="672123" y="377203"/>
            <a:ext cx="5431692" cy="1015663"/>
          </a:xfrm>
          <a:prstGeom prst="rect">
            <a:avLst/>
          </a:prstGeom>
          <a:noFill/>
        </p:spPr>
        <p:txBody>
          <a:bodyPr wrap="square" rtlCol="0">
            <a:spAutoFit/>
          </a:bodyPr>
          <a:lstStyle/>
          <a:p>
            <a:pPr algn="ctr"/>
            <a:r>
              <a:rPr lang="tr-TR" sz="2400" b="1" dirty="0">
                <a:solidFill>
                  <a:prstClr val="black"/>
                </a:solidFill>
                <a:latin typeface="Bahnschrift" panose="020B0502040204020203" pitchFamily="34" charset="0"/>
              </a:rPr>
              <a:t>ÜYELERİMİZ’DEN</a:t>
            </a:r>
          </a:p>
          <a:p>
            <a:pPr algn="ctr"/>
            <a:endParaRPr lang="tr-TR" b="1" dirty="0">
              <a:solidFill>
                <a:prstClr val="black"/>
              </a:solidFill>
              <a:latin typeface="Bahnschrift" panose="020B0502040204020203" pitchFamily="34" charset="0"/>
            </a:endParaRPr>
          </a:p>
          <a:p>
            <a:pPr algn="ctr"/>
            <a:r>
              <a:rPr lang="tr-TR" b="1" dirty="0">
                <a:solidFill>
                  <a:prstClr val="black"/>
                </a:solidFill>
                <a:latin typeface="Bahnschrift" panose="020B0502040204020203" pitchFamily="34" charset="0"/>
              </a:rPr>
              <a:t>Ankara-Niğde Otoyol Projesi</a:t>
            </a:r>
          </a:p>
        </p:txBody>
      </p:sp>
      <p:pic>
        <p:nvPicPr>
          <p:cNvPr id="9" name="Resim 8"/>
          <p:cNvPicPr>
            <a:picLocks noChangeAspect="1"/>
          </p:cNvPicPr>
          <p:nvPr/>
        </p:nvPicPr>
        <p:blipFill>
          <a:blip r:embed="rId3"/>
          <a:stretch>
            <a:fillRect/>
          </a:stretch>
        </p:blipFill>
        <p:spPr>
          <a:xfrm>
            <a:off x="815805" y="928596"/>
            <a:ext cx="5407621" cy="48772"/>
          </a:xfrm>
          <a:prstGeom prst="rect">
            <a:avLst/>
          </a:prstGeom>
        </p:spPr>
      </p:pic>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261" y="5945556"/>
            <a:ext cx="4489938" cy="3591950"/>
          </a:xfrm>
          <a:prstGeom prst="rect">
            <a:avLst/>
          </a:prstGeom>
        </p:spPr>
      </p:pic>
    </p:spTree>
    <p:extLst>
      <p:ext uri="{BB962C8B-B14F-4D97-AF65-F5344CB8AC3E}">
        <p14:creationId xmlns:p14="http://schemas.microsoft.com/office/powerpoint/2010/main" val="977133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111654" y="1617784"/>
            <a:ext cx="6369538" cy="3416320"/>
          </a:xfrm>
          <a:prstGeom prst="rect">
            <a:avLst/>
          </a:prstGeom>
        </p:spPr>
        <p:txBody>
          <a:bodyPr wrap="square">
            <a:spAutoFit/>
          </a:bodyPr>
          <a:lstStyle/>
          <a:p>
            <a:pPr lvl="1" algn="just"/>
            <a:endParaRPr lang="tr-TR"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lvl="1" algn="just"/>
            <a:r>
              <a:rPr lang="tr-TR" sz="1900"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I.  GÜNDEM</a:t>
            </a:r>
          </a:p>
          <a:p>
            <a:pPr lvl="1" algn="just"/>
            <a:r>
              <a:rPr lang="tr-TR"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Çalışma Hayatı s. 5</a:t>
            </a:r>
          </a:p>
          <a:p>
            <a:pPr lvl="1" algn="just"/>
            <a:r>
              <a:rPr lang="tr-TR"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Mali Hayat s. 8</a:t>
            </a:r>
          </a:p>
          <a:p>
            <a:pPr lvl="1" algn="just"/>
            <a:r>
              <a:rPr lang="tr-TR"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Atamalar s. 10</a:t>
            </a:r>
          </a:p>
          <a:p>
            <a:pPr lvl="1" algn="just"/>
            <a:r>
              <a:rPr lang="tr-TR"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Milletlerarası </a:t>
            </a:r>
            <a:r>
              <a:rPr lang="tr-TR" b="1" dirty="0" err="1">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Andlaşmalar</a:t>
            </a:r>
            <a:r>
              <a:rPr lang="tr-TR"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 s. 11</a:t>
            </a:r>
          </a:p>
          <a:p>
            <a:pPr lvl="1" algn="just"/>
            <a:endParaRPr lang="tr-TR" sz="1200"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lvl="1" algn="just"/>
            <a:r>
              <a:rPr lang="tr-TR" sz="1900"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II. 	TÜRKİYE MYM s. 12</a:t>
            </a:r>
          </a:p>
          <a:p>
            <a:pPr lvl="1" algn="just"/>
            <a:r>
              <a:rPr lang="tr-TR" sz="1900"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III. 	EKONOMİDE BU HAFTA s. 14 </a:t>
            </a:r>
          </a:p>
          <a:p>
            <a:pPr lvl="1" algn="just"/>
            <a:r>
              <a:rPr lang="tr-TR" sz="1900"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IV. 	ÜYELERİMİZ’DEN s. 38</a:t>
            </a:r>
          </a:p>
          <a:p>
            <a:pPr lvl="1" algn="just"/>
            <a:r>
              <a:rPr lang="tr-TR" sz="1900"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V. 	TİSK’TEN HABERLER s. 40</a:t>
            </a:r>
          </a:p>
          <a:p>
            <a:pPr lvl="1" algn="just"/>
            <a:r>
              <a:rPr lang="tr-TR" sz="1900"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rPr>
              <a:t>VI. 	KÜLTÜR SANAT s. 41</a:t>
            </a:r>
          </a:p>
        </p:txBody>
      </p:sp>
      <p:sp>
        <p:nvSpPr>
          <p:cNvPr id="10" name="Dikdörtgen 9"/>
          <p:cNvSpPr/>
          <p:nvPr/>
        </p:nvSpPr>
        <p:spPr>
          <a:xfrm>
            <a:off x="0" y="-54708"/>
            <a:ext cx="6857999" cy="16724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b="1" dirty="0">
                <a:solidFill>
                  <a:srgbClr val="000000"/>
                </a:solidFill>
                <a:latin typeface="Gadugi" panose="020B0502040204020203" pitchFamily="34" charset="0"/>
                <a:ea typeface="Gadugi" panose="020B0502040204020203" pitchFamily="34" charset="0"/>
              </a:rPr>
              <a:t>     </a:t>
            </a:r>
            <a:r>
              <a:rPr lang="tr-TR" sz="2400" b="1" dirty="0">
                <a:solidFill>
                  <a:prstClr val="black"/>
                </a:solidFill>
                <a:latin typeface="Bahnschrift" panose="020B0502040204020203" pitchFamily="34" charset="0"/>
              </a:rPr>
              <a:t>İÇİNDEKİLER</a:t>
            </a:r>
            <a:endParaRPr lang="tr-TR" sz="2000" b="1"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 name="Resim 1"/>
          <p:cNvPicPr>
            <a:picLocks noChangeAspect="1"/>
          </p:cNvPicPr>
          <p:nvPr/>
        </p:nvPicPr>
        <p:blipFill>
          <a:blip r:embed="rId3"/>
          <a:stretch>
            <a:fillRect/>
          </a:stretch>
        </p:blipFill>
        <p:spPr>
          <a:xfrm>
            <a:off x="0" y="5277037"/>
            <a:ext cx="6857999" cy="4628963"/>
          </a:xfrm>
          <a:prstGeom prst="rect">
            <a:avLst/>
          </a:prstGeom>
        </p:spPr>
      </p:pic>
    </p:spTree>
    <p:extLst>
      <p:ext uri="{BB962C8B-B14F-4D97-AF65-F5344CB8AC3E}">
        <p14:creationId xmlns:p14="http://schemas.microsoft.com/office/powerpoint/2010/main" val="4056688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82600" y="324000"/>
            <a:ext cx="6292800"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Metin kutusu 6"/>
          <p:cNvSpPr txBox="1"/>
          <p:nvPr/>
        </p:nvSpPr>
        <p:spPr>
          <a:xfrm>
            <a:off x="437798" y="555880"/>
            <a:ext cx="6035627" cy="754053"/>
          </a:xfrm>
          <a:prstGeom prst="rect">
            <a:avLst/>
          </a:prstGeom>
          <a:noFill/>
        </p:spPr>
        <p:txBody>
          <a:bodyPr wrap="none" rtlCol="0">
            <a:spAutoFit/>
          </a:bodyPr>
          <a:lstStyle/>
          <a:p>
            <a:pPr algn="ctr"/>
            <a:r>
              <a:rPr lang="tr-TR" sz="1900" b="1" dirty="0">
                <a:solidFill>
                  <a:prstClr val="black"/>
                </a:solidFill>
                <a:latin typeface="Bahnschrift" panose="020B0502040204020203" pitchFamily="34" charset="0"/>
              </a:rPr>
              <a:t>TÜRKİYE İŞVEREN SENDİKALARI KONFEDERASYONU </a:t>
            </a:r>
          </a:p>
          <a:p>
            <a:pPr algn="ctr"/>
            <a:r>
              <a:rPr lang="tr-TR" sz="2400" b="1" dirty="0">
                <a:solidFill>
                  <a:prstClr val="black"/>
                </a:solidFill>
                <a:latin typeface="Bahnschrift" panose="020B0502040204020203" pitchFamily="34" charset="0"/>
              </a:rPr>
              <a:t>TİSK’TEN HABERLER</a:t>
            </a:r>
          </a:p>
        </p:txBody>
      </p:sp>
      <p:sp>
        <p:nvSpPr>
          <p:cNvPr id="12" name="Dikdörtgen 11"/>
          <p:cNvSpPr/>
          <p:nvPr/>
        </p:nvSpPr>
        <p:spPr>
          <a:xfrm>
            <a:off x="311285" y="2355773"/>
            <a:ext cx="6235430" cy="5093702"/>
          </a:xfrm>
          <a:prstGeom prst="rect">
            <a:avLst/>
          </a:prstGeom>
        </p:spPr>
        <p:txBody>
          <a:bodyPr wrap="square">
            <a:spAutoFit/>
          </a:bodyPr>
          <a:lstStyle/>
          <a:p>
            <a:pPr algn="just"/>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a:p>
            <a:pPr algn="ctr"/>
            <a:r>
              <a:rPr lang="tr-TR" sz="17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“Bağımlılıklardan Kurtulmak Bir Adıma Bakar!”</a:t>
            </a:r>
          </a:p>
          <a:p>
            <a:pPr algn="ctr"/>
            <a:endParaRPr lang="tr-TR" sz="12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Ortak Paylaşım Forumu (OPF) 2019 odağı çerçevesinde ve Covid-19 sürecinde devreye alınan “TİSK Akademi: Online Gelişim </a:t>
            </a:r>
            <a:r>
              <a:rPr lang="tr-TR" sz="1700"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Platformu”nda</a:t>
            </a:r>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Yeşilay işbirliği ile bağımlılıklarla ilgili eğitim içerikleri paylaşan TİSK, işbirliğini devam ettirerek bağımlılık türleri ile mücadelede ilk adım mahiyetinde olacak bir </a:t>
            </a:r>
            <a:r>
              <a:rPr lang="tr-TR" sz="1700"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webinar</a:t>
            </a:r>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programı hayata geçirdi.</a:t>
            </a:r>
          </a:p>
          <a:p>
            <a:pPr algn="just"/>
            <a:endParaRPr lang="tr-TR" sz="12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İlk Adımı At </a:t>
            </a:r>
            <a:r>
              <a:rPr lang="tr-TR" sz="1700"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webinarları</a:t>
            </a:r>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ile toplumun ve çalışanların hem sağlıklı alışkanlıklar kazanma hem de bağımlılıklarla mücadele alanlarında bilinçlendirilmesi ve 15.000 kişiye eğitim verilmesi hedeflendi. </a:t>
            </a:r>
          </a:p>
          <a:p>
            <a:pPr algn="just"/>
            <a:endParaRPr lang="tr-TR" sz="12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İlk etapta 5 </a:t>
            </a:r>
            <a:r>
              <a:rPr lang="tr-TR" sz="1700"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webinar</a:t>
            </a:r>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ile başlatılan projede, her bir eğitim kaydedilerek TİSK ekosistemine ücretsiz gelişim imkânı sağlayan “TİSK Akademi: Online Gelişim </a:t>
            </a:r>
            <a:r>
              <a:rPr lang="tr-TR" sz="1700"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Platformu”nda</a:t>
            </a:r>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yerini alacak.</a:t>
            </a:r>
          </a:p>
          <a:p>
            <a:pPr algn="just"/>
            <a:endPar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Metin kutusu 7"/>
          <p:cNvSpPr txBox="1"/>
          <p:nvPr/>
        </p:nvSpPr>
        <p:spPr>
          <a:xfrm>
            <a:off x="656301" y="1541813"/>
            <a:ext cx="5323314" cy="384721"/>
          </a:xfrm>
          <a:prstGeom prst="rect">
            <a:avLst/>
          </a:prstGeom>
          <a:noFill/>
        </p:spPr>
        <p:txBody>
          <a:bodyPr wrap="square" rtlCol="0">
            <a:spAutoFit/>
          </a:bodyPr>
          <a:lstStyle/>
          <a:p>
            <a:pPr algn="ctr"/>
            <a:r>
              <a:rPr lang="tr-TR" sz="1900" b="1" dirty="0">
                <a:solidFill>
                  <a:prstClr val="black"/>
                </a:solidFill>
                <a:latin typeface="Bahnschrift" panose="020B0502040204020203" pitchFamily="34" charset="0"/>
              </a:rPr>
              <a:t>TİSK ve YEŞİLAY ile “İlk Adımı At” </a:t>
            </a:r>
            <a:r>
              <a:rPr lang="tr-TR" sz="1900" b="1" dirty="0" err="1">
                <a:solidFill>
                  <a:prstClr val="black"/>
                </a:solidFill>
                <a:latin typeface="Bahnschrift" panose="020B0502040204020203" pitchFamily="34" charset="0"/>
              </a:rPr>
              <a:t>Webinarları</a:t>
            </a:r>
            <a:endParaRPr lang="tr-TR" sz="1900" b="1" dirty="0">
              <a:solidFill>
                <a:prstClr val="black"/>
              </a:solidFill>
              <a:latin typeface="Bahnschrift" panose="020B0502040204020203" pitchFamily="34" charset="0"/>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715" y="7318375"/>
            <a:ext cx="4340796" cy="2278918"/>
          </a:xfrm>
          <a:prstGeom prst="rect">
            <a:avLst/>
          </a:prstGeom>
        </p:spPr>
      </p:pic>
    </p:spTree>
    <p:extLst>
      <p:ext uri="{BB962C8B-B14F-4D97-AF65-F5344CB8AC3E}">
        <p14:creationId xmlns:p14="http://schemas.microsoft.com/office/powerpoint/2010/main" val="2851983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82600" y="324000"/>
            <a:ext cx="6292800"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Metin kutusu 6"/>
          <p:cNvSpPr txBox="1"/>
          <p:nvPr/>
        </p:nvSpPr>
        <p:spPr>
          <a:xfrm>
            <a:off x="1964318" y="736395"/>
            <a:ext cx="2342308" cy="461665"/>
          </a:xfrm>
          <a:prstGeom prst="rect">
            <a:avLst/>
          </a:prstGeom>
          <a:noFill/>
        </p:spPr>
        <p:txBody>
          <a:bodyPr wrap="none" rtlCol="0">
            <a:spAutoFit/>
          </a:bodyPr>
          <a:lstStyle/>
          <a:p>
            <a:r>
              <a:rPr lang="tr-TR" sz="2400" b="1" dirty="0">
                <a:latin typeface="Bahnschrift" panose="020B0502040204020203" pitchFamily="34" charset="0"/>
              </a:rPr>
              <a:t>KÜLTÜR SANAT</a:t>
            </a:r>
            <a:endParaRPr lang="en-US" sz="2400" b="1" dirty="0">
              <a:latin typeface="Bahnschrift" panose="020B0502040204020203" pitchFamily="34" charset="0"/>
            </a:endParaRPr>
          </a:p>
        </p:txBody>
      </p:sp>
      <p:sp>
        <p:nvSpPr>
          <p:cNvPr id="12" name="Dikdörtgen 11"/>
          <p:cNvSpPr/>
          <p:nvPr/>
        </p:nvSpPr>
        <p:spPr>
          <a:xfrm>
            <a:off x="383265" y="2574603"/>
            <a:ext cx="6091469" cy="3877985"/>
          </a:xfrm>
          <a:prstGeom prst="rect">
            <a:avLst/>
          </a:prstGeom>
        </p:spPr>
        <p:txBody>
          <a:bodyPr wrap="square">
            <a:spAutoFit/>
          </a:bodyPr>
          <a:lstStyle/>
          <a:p>
            <a:pPr algn="just"/>
            <a:r>
              <a:rPr lang="tr-TR"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27. İstanbul Caz Festivali </a:t>
            </a:r>
          </a:p>
          <a:p>
            <a:pPr algn="just"/>
            <a:endParaRPr lang="tr-TR" sz="12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İstanbul Kültür Sanat Vakfı’nın düzenlediği İstanbul Caz Festivali 27’nci yılında açık hava mekânlarda, parklarda, Boğaz’da. </a:t>
            </a:r>
          </a:p>
          <a:p>
            <a:pPr algn="just"/>
            <a:endParaRPr lang="tr-TR" sz="12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27. İstanbul Caz Festivali, 2-14 Eylül tarihleri arasında şehre geri dönüyor. Şehrin açık hava mekânlarında gerçekleştirilecek festival, 4 Eylül-16 Ekim arasında ise konserlerin çevrimiçi gösterimleriyle ilk defa dijital platforma taşınıyor. </a:t>
            </a:r>
          </a:p>
          <a:p>
            <a:pPr algn="just"/>
            <a:endParaRPr lang="tr-TR"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3"/>
              </a:rPr>
              <a:t>https://caz.iksv.org/tr/program</a:t>
            </a:r>
            <a:endParaRPr lang="tr-TR"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 name="AutoShape 2" descr="KüçükÇiftlik Bahçe Tiyatrosu biletl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Resim 7"/>
          <p:cNvPicPr>
            <a:picLocks noChangeAspect="1"/>
          </p:cNvPicPr>
          <p:nvPr/>
        </p:nvPicPr>
        <p:blipFill>
          <a:blip r:embed="rId4"/>
          <a:stretch>
            <a:fillRect/>
          </a:stretch>
        </p:blipFill>
        <p:spPr>
          <a:xfrm>
            <a:off x="1541648" y="6369491"/>
            <a:ext cx="3639952" cy="3196540"/>
          </a:xfrm>
          <a:prstGeom prst="rect">
            <a:avLst/>
          </a:prstGeom>
        </p:spPr>
      </p:pic>
    </p:spTree>
    <p:extLst>
      <p:ext uri="{BB962C8B-B14F-4D97-AF65-F5344CB8AC3E}">
        <p14:creationId xmlns:p14="http://schemas.microsoft.com/office/powerpoint/2010/main" val="2165193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82600" y="324000"/>
            <a:ext cx="6292800" cy="209792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ikdörtgen 5"/>
          <p:cNvSpPr/>
          <p:nvPr/>
        </p:nvSpPr>
        <p:spPr>
          <a:xfrm>
            <a:off x="725400" y="1274400"/>
            <a:ext cx="54072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Metin kutusu 6"/>
          <p:cNvSpPr txBox="1"/>
          <p:nvPr/>
        </p:nvSpPr>
        <p:spPr>
          <a:xfrm>
            <a:off x="1964318" y="736395"/>
            <a:ext cx="2342308" cy="461665"/>
          </a:xfrm>
          <a:prstGeom prst="rect">
            <a:avLst/>
          </a:prstGeom>
          <a:noFill/>
        </p:spPr>
        <p:txBody>
          <a:bodyPr wrap="none" rtlCol="0">
            <a:spAutoFit/>
          </a:bodyPr>
          <a:lstStyle/>
          <a:p>
            <a:r>
              <a:rPr lang="tr-TR" sz="2400" b="1" dirty="0">
                <a:latin typeface="Bahnschrift" panose="020B0502040204020203" pitchFamily="34" charset="0"/>
              </a:rPr>
              <a:t>KÜLTÜR SANAT</a:t>
            </a:r>
            <a:endParaRPr lang="en-US" sz="2400" b="1" dirty="0">
              <a:latin typeface="Bahnschrift" panose="020B0502040204020203" pitchFamily="34" charset="0"/>
            </a:endParaRPr>
          </a:p>
        </p:txBody>
      </p:sp>
      <p:sp>
        <p:nvSpPr>
          <p:cNvPr id="12" name="Dikdörtgen 11"/>
          <p:cNvSpPr/>
          <p:nvPr/>
        </p:nvSpPr>
        <p:spPr>
          <a:xfrm>
            <a:off x="281656" y="2585586"/>
            <a:ext cx="6192135" cy="3616375"/>
          </a:xfrm>
          <a:prstGeom prst="rect">
            <a:avLst/>
          </a:prstGeom>
        </p:spPr>
        <p:txBody>
          <a:bodyPr wrap="square">
            <a:spAutoFit/>
          </a:bodyPr>
          <a:lstStyle/>
          <a:p>
            <a:pPr algn="just"/>
            <a:r>
              <a:rPr lang="tr-TR"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Atatürk Kongre ve Etnografya Müzesi</a:t>
            </a:r>
          </a:p>
          <a:p>
            <a:pPr algn="just"/>
            <a:endParaRPr lang="tr-TR" sz="12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Mustafa Kemal Atatürk ve Heyet-i </a:t>
            </a:r>
            <a:r>
              <a:rPr lang="tr-TR" sz="1700" dirty="0" err="1">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Temsiliye</a:t>
            </a:r>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 tarafından 2 Eylül-18 Aralık 1919 tarihleri arasında "Milli Mücadele Karargâhı« olarak kullanılan bina Cumhuriyet tarihimizde çok önemli bir yer tutuyor. </a:t>
            </a:r>
          </a:p>
          <a:p>
            <a:pPr algn="just"/>
            <a:endParaRPr lang="tr-TR" sz="12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rPr>
              <a:t>Türkiye Cumhuriyeti'nin temellerinin atıldığı Sivas Kongresi'ne ev sahipliği yapan Atatürk Kongre ve Etnografya Müzesi, ziyaretçilerine Milli Mücadele ruhunu yeniden yaşatıyor.</a:t>
            </a:r>
          </a:p>
          <a:p>
            <a:pPr algn="just"/>
            <a:endParaRPr lang="tr-TR" sz="16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sz="16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3"/>
              </a:rPr>
              <a:t>https://www.ktb.gov.tr/TR-96382/sivas---kongre-binasi-ataturk-ve-etnografya-muzesi.html</a:t>
            </a:r>
            <a:endParaRPr lang="tr-TR" sz="1600" b="1"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sz="1700" dirty="0">
              <a:solidFill>
                <a:srgbClr val="212529"/>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 name="AutoShape 2" descr="KüçükÇiftlik Bahçe Tiyatrosu biletler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Resim 2"/>
          <p:cNvPicPr>
            <a:picLocks noChangeAspect="1"/>
          </p:cNvPicPr>
          <p:nvPr/>
        </p:nvPicPr>
        <p:blipFill>
          <a:blip r:embed="rId4"/>
          <a:stretch>
            <a:fillRect/>
          </a:stretch>
        </p:blipFill>
        <p:spPr>
          <a:xfrm>
            <a:off x="768350" y="6353907"/>
            <a:ext cx="5364250" cy="2574840"/>
          </a:xfrm>
          <a:prstGeom prst="rect">
            <a:avLst/>
          </a:prstGeom>
        </p:spPr>
      </p:pic>
    </p:spTree>
    <p:extLst>
      <p:ext uri="{BB962C8B-B14F-4D97-AF65-F5344CB8AC3E}">
        <p14:creationId xmlns:p14="http://schemas.microsoft.com/office/powerpoint/2010/main" val="3082377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Metin kutusu 5"/>
          <p:cNvSpPr txBox="1"/>
          <p:nvPr/>
        </p:nvSpPr>
        <p:spPr>
          <a:xfrm>
            <a:off x="425411" y="7498967"/>
            <a:ext cx="6203090" cy="1692771"/>
          </a:xfrm>
          <a:prstGeom prst="rect">
            <a:avLst/>
          </a:prstGeom>
          <a:noFill/>
        </p:spPr>
        <p:txBody>
          <a:bodyPr wrap="square" rtlCol="0">
            <a:spAutoFit/>
          </a:bodyPr>
          <a:lstStyle/>
          <a:p>
            <a:pPr algn="ctr"/>
            <a:r>
              <a:rPr lang="tr-TR" sz="2200" dirty="0">
                <a:solidFill>
                  <a:prstClr val="white"/>
                </a:solidFill>
                <a:latin typeface="Bahnschrift" panose="020B0502040204020203" pitchFamily="34" charset="0"/>
                <a:ea typeface="Microsoft Sans Serif" panose="020B0604020202020204" pitchFamily="34" charset="0"/>
                <a:cs typeface="Microsoft Sans Serif" panose="020B0604020202020204" pitchFamily="34" charset="0"/>
              </a:rPr>
              <a:t>Geçmiş Dönem Yönetim Kurulu Üyemiz                  Sayın Kemal </a:t>
            </a:r>
            <a:r>
              <a:rPr lang="tr-TR" sz="2200" dirty="0" err="1">
                <a:solidFill>
                  <a:prstClr val="white"/>
                </a:solidFill>
                <a:latin typeface="Bahnschrift" panose="020B0502040204020203" pitchFamily="34" charset="0"/>
                <a:ea typeface="Microsoft Sans Serif" panose="020B0604020202020204" pitchFamily="34" charset="0"/>
                <a:cs typeface="Microsoft Sans Serif" panose="020B0604020202020204" pitchFamily="34" charset="0"/>
              </a:rPr>
              <a:t>Tekkul’u</a:t>
            </a:r>
            <a:r>
              <a:rPr lang="tr-TR" sz="2200" dirty="0">
                <a:solidFill>
                  <a:prstClr val="white"/>
                </a:solidFill>
                <a:latin typeface="Bahnschrift" panose="020B0502040204020203" pitchFamily="34" charset="0"/>
                <a:ea typeface="Microsoft Sans Serif" panose="020B0604020202020204" pitchFamily="34" charset="0"/>
                <a:cs typeface="Microsoft Sans Serif" panose="020B0604020202020204" pitchFamily="34" charset="0"/>
              </a:rPr>
              <a:t> kaybettik. </a:t>
            </a:r>
          </a:p>
          <a:p>
            <a:pPr algn="ctr"/>
            <a:endParaRPr lang="tr-TR" sz="1600" dirty="0">
              <a:solidFill>
                <a:prstClr val="white"/>
              </a:solidFill>
              <a:latin typeface="Bahnschrift" panose="020B0502040204020203" pitchFamily="34" charset="0"/>
              <a:ea typeface="Microsoft Sans Serif" panose="020B0604020202020204" pitchFamily="34" charset="0"/>
              <a:cs typeface="Microsoft Sans Serif" panose="020B0604020202020204" pitchFamily="34" charset="0"/>
            </a:endParaRPr>
          </a:p>
          <a:p>
            <a:pPr algn="ctr"/>
            <a:r>
              <a:rPr lang="tr-TR" sz="2200" dirty="0">
                <a:solidFill>
                  <a:prstClr val="white"/>
                </a:solidFill>
                <a:latin typeface="Bahnschrift" panose="020B0502040204020203" pitchFamily="34" charset="0"/>
                <a:ea typeface="Microsoft Sans Serif" panose="020B0604020202020204" pitchFamily="34" charset="0"/>
                <a:cs typeface="Microsoft Sans Serif" panose="020B0604020202020204" pitchFamily="34" charset="0"/>
              </a:rPr>
              <a:t>Merhuma Allah’tan rahmet, yakınlarına baş sağlığı diliyoruz. </a:t>
            </a:r>
            <a:endParaRPr lang="en-US" sz="2200" dirty="0">
              <a:solidFill>
                <a:prstClr val="white"/>
              </a:solidFill>
              <a:latin typeface="Bahnschrift" panose="020B0502040204020203" pitchFamily="34" charset="0"/>
              <a:ea typeface="Microsoft Sans Serif" panose="020B0604020202020204" pitchFamily="34" charset="0"/>
              <a:cs typeface="Microsoft Sans Serif" panose="020B0604020202020204" pitchFamily="34" charset="0"/>
            </a:endParaRPr>
          </a:p>
        </p:txBody>
      </p:sp>
      <p:pic>
        <p:nvPicPr>
          <p:cNvPr id="3" name="Resim 2"/>
          <p:cNvPicPr>
            <a:picLocks noChangeAspect="1"/>
          </p:cNvPicPr>
          <p:nvPr/>
        </p:nvPicPr>
        <p:blipFill>
          <a:blip r:embed="rId3"/>
          <a:stretch>
            <a:fillRect/>
          </a:stretch>
        </p:blipFill>
        <p:spPr>
          <a:xfrm>
            <a:off x="1208170" y="928487"/>
            <a:ext cx="4583030" cy="6246037"/>
          </a:xfrm>
          <a:prstGeom prst="rect">
            <a:avLst/>
          </a:prstGeom>
        </p:spPr>
      </p:pic>
    </p:spTree>
    <p:extLst>
      <p:ext uri="{BB962C8B-B14F-4D97-AF65-F5344CB8AC3E}">
        <p14:creationId xmlns:p14="http://schemas.microsoft.com/office/powerpoint/2010/main" val="25940089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514351" y="1168106"/>
            <a:ext cx="5662610" cy="786765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tx1"/>
              </a:solidFill>
              <a:hlinkClick r:id="rId3"/>
            </a:endParaRPr>
          </a:p>
          <a:p>
            <a:pPr algn="ctr"/>
            <a:endParaRPr lang="tr-TR" dirty="0">
              <a:solidFill>
                <a:schemeClr val="tx1"/>
              </a:solidFill>
              <a:hlinkClick r:id="rId3"/>
            </a:endParaRPr>
          </a:p>
          <a:p>
            <a:pPr algn="ctr"/>
            <a:endParaRPr lang="tr-TR" dirty="0">
              <a:solidFill>
                <a:schemeClr val="tx1"/>
              </a:solidFill>
              <a:hlinkClick r:id="rId3"/>
            </a:endParaRPr>
          </a:p>
          <a:p>
            <a:pPr algn="ctr"/>
            <a:endParaRPr lang="tr-TR" dirty="0">
              <a:solidFill>
                <a:schemeClr val="tx1"/>
              </a:solidFill>
              <a:hlinkClick r:id="rId3"/>
            </a:endParaRPr>
          </a:p>
          <a:p>
            <a:pPr algn="ctr"/>
            <a:r>
              <a:rPr lang="en-US" b="1" dirty="0">
                <a:solidFill>
                  <a:schemeClr val="tx1"/>
                </a:solidFill>
                <a:hlinkClick r:id="rId3"/>
              </a:rPr>
              <a:t>https://twitter.com/intessendika</a:t>
            </a:r>
            <a:endParaRPr lang="tr-TR" b="1" dirty="0">
              <a:solidFill>
                <a:schemeClr val="tx1"/>
              </a:solidFill>
            </a:endParaRPr>
          </a:p>
          <a:p>
            <a:pPr algn="ctr"/>
            <a:endParaRPr lang="en-US" dirty="0">
              <a:solidFill>
                <a:schemeClr val="tx1"/>
              </a:solidFill>
            </a:endParaRPr>
          </a:p>
        </p:txBody>
      </p:sp>
      <p:sp>
        <p:nvSpPr>
          <p:cNvPr id="2" name="Metin kutusu 1"/>
          <p:cNvSpPr txBox="1"/>
          <p:nvPr/>
        </p:nvSpPr>
        <p:spPr>
          <a:xfrm>
            <a:off x="1039446" y="2790093"/>
            <a:ext cx="4814277" cy="1015663"/>
          </a:xfrm>
          <a:prstGeom prst="rect">
            <a:avLst/>
          </a:prstGeom>
          <a:noFill/>
        </p:spPr>
        <p:txBody>
          <a:bodyPr wrap="square" rtlCol="0">
            <a:spAutoFit/>
          </a:bodyPr>
          <a:lstStyle/>
          <a:p>
            <a:pPr algn="ctr"/>
            <a:r>
              <a:rPr lang="tr-TR" sz="1900" b="1" dirty="0">
                <a:latin typeface="Microsoft Sans Serif" panose="020B0604020202020204" pitchFamily="34" charset="0"/>
                <a:ea typeface="Microsoft Sans Serif" panose="020B0604020202020204" pitchFamily="34" charset="0"/>
                <a:cs typeface="Microsoft Sans Serif" panose="020B0604020202020204" pitchFamily="34" charset="0"/>
              </a:rPr>
              <a:t>İNTES faaliyetleri ile ilgili güncel paylaşımlarımız için sosyal medya hesaplarımızdan bizi takip edebilirsiniz</a:t>
            </a:r>
            <a:r>
              <a:rPr lang="tr-TR" sz="2000" dirty="0">
                <a:latin typeface="Gadugi" panose="020B0502040204020203" pitchFamily="34" charset="0"/>
                <a:ea typeface="Gadugi" panose="020B0502040204020203" pitchFamily="34" charset="0"/>
              </a:rPr>
              <a:t>. </a:t>
            </a:r>
            <a:endParaRPr lang="en-US" sz="2000" dirty="0">
              <a:latin typeface="Gadugi" panose="020B0502040204020203" pitchFamily="34" charset="0"/>
              <a:ea typeface="Gadugi" panose="020B0502040204020203" pitchFamily="34" charset="0"/>
            </a:endParaRPr>
          </a:p>
        </p:txBody>
      </p:sp>
      <p:sp>
        <p:nvSpPr>
          <p:cNvPr id="3" name="Dikdörtgen 2"/>
          <p:cNvSpPr/>
          <p:nvPr/>
        </p:nvSpPr>
        <p:spPr>
          <a:xfrm>
            <a:off x="1104778" y="7388665"/>
            <a:ext cx="5072183" cy="646331"/>
          </a:xfrm>
          <a:prstGeom prst="rect">
            <a:avLst/>
          </a:prstGeom>
        </p:spPr>
        <p:txBody>
          <a:bodyPr wrap="square">
            <a:spAutoFit/>
          </a:bodyPr>
          <a:lstStyle/>
          <a:p>
            <a:r>
              <a:rPr lang="en-US" b="1" dirty="0">
                <a:hlinkClick r:id="rId4"/>
              </a:rPr>
              <a:t>https://www.linkedin.com/company/intessendika</a:t>
            </a:r>
            <a:endParaRPr lang="tr-TR" b="1" dirty="0"/>
          </a:p>
          <a:p>
            <a:endParaRPr lang="en-US" dirty="0"/>
          </a:p>
        </p:txBody>
      </p:sp>
      <p:pic>
        <p:nvPicPr>
          <p:cNvPr id="10" name="Resim 9">
            <a:hlinkClick r:id="rId3"/>
          </p:cNvPr>
          <p:cNvPicPr>
            <a:picLocks noChangeAspect="1"/>
          </p:cNvPicPr>
          <p:nvPr/>
        </p:nvPicPr>
        <p:blipFill>
          <a:blip r:embed="rId5"/>
          <a:stretch>
            <a:fillRect/>
          </a:stretch>
        </p:blipFill>
        <p:spPr>
          <a:xfrm>
            <a:off x="2946162" y="4201582"/>
            <a:ext cx="900349" cy="900349"/>
          </a:xfrm>
          <a:prstGeom prst="rect">
            <a:avLst/>
          </a:prstGeom>
        </p:spPr>
      </p:pic>
      <p:pic>
        <p:nvPicPr>
          <p:cNvPr id="7" name="Resim 6" descr="çizim, işaret içeren bir resim&#10;&#10;Açıklama otomatik olarak oluşturuldu">
            <a:hlinkClick r:id="rId4"/>
            <a:extLst>
              <a:ext uri="{FF2B5EF4-FFF2-40B4-BE49-F238E27FC236}">
                <a16:creationId xmlns:a16="http://schemas.microsoft.com/office/drawing/2014/main" xmlns="" id="{4A17EDBC-E016-4A4E-B568-50FB5BB105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4051" y="6131567"/>
            <a:ext cx="1661455" cy="949171"/>
          </a:xfrm>
          <a:prstGeom prst="rect">
            <a:avLst/>
          </a:prstGeom>
        </p:spPr>
      </p:pic>
    </p:spTree>
    <p:extLst>
      <p:ext uri="{BB962C8B-B14F-4D97-AF65-F5344CB8AC3E}">
        <p14:creationId xmlns:p14="http://schemas.microsoft.com/office/powerpoint/2010/main" val="2327917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67375" y="240236"/>
            <a:ext cx="6292800" cy="14742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Dikdörtgen 5"/>
          <p:cNvSpPr/>
          <p:nvPr/>
        </p:nvSpPr>
        <p:spPr>
          <a:xfrm>
            <a:off x="267375" y="1714500"/>
            <a:ext cx="6383517" cy="5170646"/>
          </a:xfrm>
          <a:prstGeom prst="rect">
            <a:avLst/>
          </a:prstGeom>
        </p:spPr>
        <p:txBody>
          <a:bodyPr wrap="square">
            <a:spAutoFit/>
          </a:bodyPr>
          <a:lstStyle/>
          <a:p>
            <a:pPr algn="ctr"/>
            <a:endParaRPr lang="tr-TR" sz="12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r>
              <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Kısa çalışma ödeneği 2 ay uzatıldı</a:t>
            </a:r>
          </a:p>
          <a:p>
            <a:pPr algn="ctr"/>
            <a:endParaRPr lang="tr-TR" sz="12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31 Ağustos 2020 tarih ve 31230 sayılı Resmi Gazete’ de kısa çalışma uygulanan iş yerleri için kısa çalışma ödeneğinin süresinin uzatılması hakkında Cumhurbaşkanı Kararı yayınlanmıştır.</a:t>
            </a:r>
          </a:p>
          <a:p>
            <a:pPr algn="just"/>
            <a:endPar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Cumhurbaşkanı Kararı ile uzatılan bir aylık süreden sonra başlamak üzere iki ay uzatılmıştır.</a:t>
            </a:r>
          </a:p>
          <a:p>
            <a:pPr algn="just"/>
            <a:endPar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Buna göre 30.06.2020 tarihine kadar kısa çalışmaya başvurmuş işyerleri için kısa çalışma ödeneğinin süresi 31.10.2020 tarihine kadar uzatılmıştır. </a:t>
            </a:r>
          </a:p>
          <a:p>
            <a:pPr algn="just"/>
            <a:endPar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Metin kutusu 7"/>
          <p:cNvSpPr txBox="1"/>
          <p:nvPr/>
        </p:nvSpPr>
        <p:spPr>
          <a:xfrm>
            <a:off x="672123" y="377203"/>
            <a:ext cx="5431692" cy="1015663"/>
          </a:xfrm>
          <a:prstGeom prst="rect">
            <a:avLst/>
          </a:prstGeom>
          <a:noFill/>
        </p:spPr>
        <p:txBody>
          <a:bodyPr wrap="square" rtlCol="0">
            <a:spAutoFit/>
          </a:bodyPr>
          <a:lstStyle/>
          <a:p>
            <a:pPr algn="ctr"/>
            <a:r>
              <a:rPr lang="tr-TR" sz="2400" b="1" dirty="0">
                <a:solidFill>
                  <a:prstClr val="black"/>
                </a:solidFill>
                <a:latin typeface="Bahnschrift" panose="020B0502040204020203" pitchFamily="34" charset="0"/>
              </a:rPr>
              <a:t>SEKTÖR GÜNDEMİ</a:t>
            </a:r>
          </a:p>
          <a:p>
            <a:pPr algn="ctr"/>
            <a:endParaRPr lang="tr-TR" b="1" dirty="0">
              <a:solidFill>
                <a:prstClr val="black"/>
              </a:solidFill>
              <a:latin typeface="Bahnschrift" panose="020B0502040204020203" pitchFamily="34" charset="0"/>
            </a:endParaRPr>
          </a:p>
          <a:p>
            <a:pPr algn="ctr"/>
            <a:r>
              <a:rPr lang="tr-TR" b="1" dirty="0">
                <a:solidFill>
                  <a:prstClr val="black"/>
                </a:solidFill>
                <a:latin typeface="Bahnschrift" panose="020B0502040204020203" pitchFamily="34" charset="0"/>
              </a:rPr>
              <a:t>Çalışma Hayatı</a:t>
            </a:r>
          </a:p>
        </p:txBody>
      </p:sp>
      <p:pic>
        <p:nvPicPr>
          <p:cNvPr id="9" name="Resim 8"/>
          <p:cNvPicPr>
            <a:picLocks noChangeAspect="1"/>
          </p:cNvPicPr>
          <p:nvPr/>
        </p:nvPicPr>
        <p:blipFill>
          <a:blip r:embed="rId3"/>
          <a:stretch>
            <a:fillRect/>
          </a:stretch>
        </p:blipFill>
        <p:spPr>
          <a:xfrm>
            <a:off x="815805" y="928596"/>
            <a:ext cx="5407621" cy="48772"/>
          </a:xfrm>
          <a:prstGeom prst="rect">
            <a:avLst/>
          </a:prstGeom>
        </p:spPr>
      </p:pic>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6" y="5806831"/>
            <a:ext cx="6873225" cy="4099169"/>
          </a:xfrm>
          <a:prstGeom prst="rect">
            <a:avLst/>
          </a:prstGeom>
        </p:spPr>
      </p:pic>
    </p:spTree>
    <p:extLst>
      <p:ext uri="{BB962C8B-B14F-4D97-AF65-F5344CB8AC3E}">
        <p14:creationId xmlns:p14="http://schemas.microsoft.com/office/powerpoint/2010/main" val="1467285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67375" y="240236"/>
            <a:ext cx="6292800" cy="14742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Dikdörtgen 5"/>
          <p:cNvSpPr/>
          <p:nvPr/>
        </p:nvSpPr>
        <p:spPr>
          <a:xfrm>
            <a:off x="267375" y="1851467"/>
            <a:ext cx="6383517" cy="3662541"/>
          </a:xfrm>
          <a:prstGeom prst="rect">
            <a:avLst/>
          </a:prstGeom>
        </p:spPr>
        <p:txBody>
          <a:bodyPr wrap="square">
            <a:spAutoFit/>
          </a:bodyPr>
          <a:lstStyle/>
          <a:p>
            <a:pPr algn="ctr"/>
            <a:endParaRPr lang="tr-TR" sz="12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r>
              <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Fesih yasağı 2 ay uzatıldı</a:t>
            </a:r>
          </a:p>
          <a:p>
            <a:pPr algn="ctr"/>
            <a:endParaRPr lang="tr-TR" sz="12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04 Eylül 2020 tarih ve 31234 sayılı Resmi </a:t>
            </a:r>
            <a:r>
              <a:rPr lang="tr-TR"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Gazete’de</a:t>
            </a:r>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fesih yasağına ilişkin Cumhurbaşkanlığı Kararı yayımlanmıştır. </a:t>
            </a:r>
          </a:p>
          <a:p>
            <a:pPr algn="just"/>
            <a:endPar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Buna göre fesih yasağı ve işçinin ücretsiz izne çıkarılma süresi 17.09.2020 tarihinden itibaren 2 ay süre ile uzatılmıştır. </a:t>
            </a:r>
          </a:p>
          <a:p>
            <a:pPr algn="just"/>
            <a:endParaRPr lang="tr-TR" sz="10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Metin kutusu 7"/>
          <p:cNvSpPr txBox="1"/>
          <p:nvPr/>
        </p:nvSpPr>
        <p:spPr>
          <a:xfrm>
            <a:off x="672123" y="377203"/>
            <a:ext cx="5431692" cy="1015663"/>
          </a:xfrm>
          <a:prstGeom prst="rect">
            <a:avLst/>
          </a:prstGeom>
          <a:noFill/>
        </p:spPr>
        <p:txBody>
          <a:bodyPr wrap="square" rtlCol="0">
            <a:spAutoFit/>
          </a:bodyPr>
          <a:lstStyle/>
          <a:p>
            <a:pPr algn="ctr"/>
            <a:r>
              <a:rPr lang="tr-TR" sz="2400" b="1" dirty="0">
                <a:solidFill>
                  <a:prstClr val="black"/>
                </a:solidFill>
                <a:latin typeface="Bahnschrift" panose="020B0502040204020203" pitchFamily="34" charset="0"/>
              </a:rPr>
              <a:t>SEKTÖR GÜNDEMİ</a:t>
            </a:r>
          </a:p>
          <a:p>
            <a:pPr algn="ctr"/>
            <a:endParaRPr lang="tr-TR" b="1" dirty="0">
              <a:solidFill>
                <a:prstClr val="black"/>
              </a:solidFill>
              <a:latin typeface="Bahnschrift" panose="020B0502040204020203" pitchFamily="34" charset="0"/>
            </a:endParaRPr>
          </a:p>
          <a:p>
            <a:pPr algn="ctr"/>
            <a:r>
              <a:rPr lang="tr-TR" b="1" dirty="0">
                <a:solidFill>
                  <a:prstClr val="black"/>
                </a:solidFill>
                <a:latin typeface="Bahnschrift" panose="020B0502040204020203" pitchFamily="34" charset="0"/>
              </a:rPr>
              <a:t>Çalışma Hayatı</a:t>
            </a:r>
          </a:p>
        </p:txBody>
      </p:sp>
      <p:pic>
        <p:nvPicPr>
          <p:cNvPr id="9" name="Resim 8"/>
          <p:cNvPicPr>
            <a:picLocks noChangeAspect="1"/>
          </p:cNvPicPr>
          <p:nvPr/>
        </p:nvPicPr>
        <p:blipFill>
          <a:blip r:embed="rId3"/>
          <a:stretch>
            <a:fillRect/>
          </a:stretch>
        </p:blipFill>
        <p:spPr>
          <a:xfrm>
            <a:off x="815805" y="928596"/>
            <a:ext cx="5407621" cy="48772"/>
          </a:xfrm>
          <a:prstGeom prst="rect">
            <a:avLst/>
          </a:prstGeom>
        </p:spPr>
      </p:pic>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5" y="5228492"/>
            <a:ext cx="6858000" cy="4677508"/>
          </a:xfrm>
          <a:prstGeom prst="rect">
            <a:avLst/>
          </a:prstGeom>
        </p:spPr>
      </p:pic>
    </p:spTree>
    <p:extLst>
      <p:ext uri="{BB962C8B-B14F-4D97-AF65-F5344CB8AC3E}">
        <p14:creationId xmlns:p14="http://schemas.microsoft.com/office/powerpoint/2010/main" val="2819113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67375" y="240236"/>
            <a:ext cx="6292800" cy="14742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Dikdörtgen 5"/>
          <p:cNvSpPr/>
          <p:nvPr/>
        </p:nvSpPr>
        <p:spPr>
          <a:xfrm>
            <a:off x="267375" y="1714500"/>
            <a:ext cx="6383517" cy="3785652"/>
          </a:xfrm>
          <a:prstGeom prst="rect">
            <a:avLst/>
          </a:prstGeom>
        </p:spPr>
        <p:txBody>
          <a:bodyPr wrap="square">
            <a:spAutoFit/>
          </a:bodyPr>
          <a:lstStyle/>
          <a:p>
            <a:pPr algn="ctr"/>
            <a:endParaRPr lang="tr-TR" sz="12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r>
              <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Emlak Vergisi Kanunu Genel Tebliği</a:t>
            </a:r>
          </a:p>
          <a:p>
            <a:pPr algn="ctr"/>
            <a:endParaRPr lang="tr-TR" sz="12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Emlak Vergisi Kanunu Genel Tebliği (Seri No: 77) 01 Eylül 2020 Tarihli ve 31231 Sayılı Resmi </a:t>
            </a:r>
            <a:r>
              <a:rPr lang="tr-TR"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Gazete'de</a:t>
            </a:r>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yayımlanmıştır.</a:t>
            </a:r>
          </a:p>
          <a:p>
            <a:pPr algn="just"/>
            <a:r>
              <a:rPr lang="tr-TR"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Emlak vergisine esas olmak üzere 2021 yılında uygulanacak bina metrekare normal inşaat maliyet bedelleri, Hazine ve Maliye Bakanlığı ile Çevre ve Şehircilik Bakanlığınca Tebliğ ekinde yer alan cetvelde belirtilen tutarlarda tespit edilmiştir.</a:t>
            </a:r>
          </a:p>
          <a:p>
            <a:pPr algn="just"/>
            <a:endPar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3"/>
              </a:rPr>
              <a:t>Linkten</a:t>
            </a:r>
            <a:r>
              <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tebliğ ekine ulaşabilirsiniz.</a:t>
            </a:r>
          </a:p>
          <a:p>
            <a:pPr algn="just"/>
            <a:endPar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endPar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8" name="Metin kutusu 7"/>
          <p:cNvSpPr txBox="1"/>
          <p:nvPr/>
        </p:nvSpPr>
        <p:spPr>
          <a:xfrm>
            <a:off x="672123" y="377203"/>
            <a:ext cx="5431692" cy="738664"/>
          </a:xfrm>
          <a:prstGeom prst="rect">
            <a:avLst/>
          </a:prstGeom>
          <a:noFill/>
        </p:spPr>
        <p:txBody>
          <a:bodyPr wrap="square" rtlCol="0">
            <a:spAutoFit/>
          </a:bodyPr>
          <a:lstStyle/>
          <a:p>
            <a:pPr algn="ctr"/>
            <a:r>
              <a:rPr lang="tr-TR" sz="2400" b="1" dirty="0">
                <a:solidFill>
                  <a:prstClr val="black"/>
                </a:solidFill>
                <a:latin typeface="Bahnschrift" panose="020B0502040204020203" pitchFamily="34" charset="0"/>
              </a:rPr>
              <a:t>SEKTÖR GÜNDEMİ</a:t>
            </a:r>
          </a:p>
          <a:p>
            <a:pPr algn="ctr"/>
            <a:endParaRPr lang="tr-TR" b="1" dirty="0">
              <a:solidFill>
                <a:prstClr val="black"/>
              </a:solidFill>
              <a:latin typeface="Bahnschrift" panose="020B0502040204020203" pitchFamily="34" charset="0"/>
            </a:endParaRPr>
          </a:p>
        </p:txBody>
      </p:sp>
      <p:pic>
        <p:nvPicPr>
          <p:cNvPr id="9" name="Resim 8"/>
          <p:cNvPicPr>
            <a:picLocks noChangeAspect="1"/>
          </p:cNvPicPr>
          <p:nvPr/>
        </p:nvPicPr>
        <p:blipFill>
          <a:blip r:embed="rId4"/>
          <a:stretch>
            <a:fillRect/>
          </a:stretch>
        </p:blipFill>
        <p:spPr>
          <a:xfrm>
            <a:off x="815805" y="928596"/>
            <a:ext cx="5407621" cy="48772"/>
          </a:xfrm>
          <a:prstGeom prst="rect">
            <a:avLst/>
          </a:prstGeom>
        </p:spPr>
      </p:pic>
      <p:pic>
        <p:nvPicPr>
          <p:cNvPr id="2" name="Resim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 y="5334000"/>
            <a:ext cx="6858159" cy="4572000"/>
          </a:xfrm>
          <a:prstGeom prst="rect">
            <a:avLst/>
          </a:prstGeom>
        </p:spPr>
      </p:pic>
    </p:spTree>
    <p:extLst>
      <p:ext uri="{BB962C8B-B14F-4D97-AF65-F5344CB8AC3E}">
        <p14:creationId xmlns:p14="http://schemas.microsoft.com/office/powerpoint/2010/main" val="1430153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67375" y="240236"/>
            <a:ext cx="6292800" cy="14742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Dikdörtgen 5"/>
          <p:cNvSpPr/>
          <p:nvPr/>
        </p:nvSpPr>
        <p:spPr>
          <a:xfrm>
            <a:off x="267375" y="1714500"/>
            <a:ext cx="6383517" cy="6586418"/>
          </a:xfrm>
          <a:prstGeom prst="rect">
            <a:avLst/>
          </a:prstGeom>
        </p:spPr>
        <p:txBody>
          <a:bodyPr wrap="square">
            <a:spAutoFit/>
          </a:bodyPr>
          <a:lstStyle/>
          <a:p>
            <a:pPr algn="ctr"/>
            <a:endParaRPr lang="tr-TR" sz="12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r>
              <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Transfer Fiyatlandırması Yoluyla Örtülü Kazanç Dağıtımı Hakkında Genel Tebliğ</a:t>
            </a:r>
            <a:endParaRPr lang="tr-TR" sz="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Transfer Fiyatlandırması Yoluyla Örtülü Kazanç Dağıtımı Hakkında Genel Tebliğde değişiklik yapılmasına ilişkin Tebliğ 1 Eylül 2020 tarihli Resmi Gazetede yayımlanarak yürürlüğe girmiştir.</a:t>
            </a:r>
          </a:p>
          <a:p>
            <a:pPr algn="just"/>
            <a:endPar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just"/>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Tebliğde dikkat çeken hususlardan bazıları şöyle: </a:t>
            </a:r>
          </a:p>
          <a:p>
            <a:pPr marL="285750" indent="-285750" algn="just">
              <a:buClr>
                <a:srgbClr val="0070C0"/>
              </a:buClr>
              <a:buFont typeface="Microsoft Sans Serif" panose="020B0604020202020204" pitchFamily="34" charset="0"/>
              <a:buChar char="→"/>
            </a:pPr>
            <a:endPar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indent="-285750" algn="just">
              <a:buClr>
                <a:srgbClr val="0070C0"/>
              </a:buClr>
              <a:buFont typeface="Microsoft Sans Serif" panose="020B0604020202020204" pitchFamily="34" charset="0"/>
              <a:buChar char="→"/>
            </a:pP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Kurumlar, ilişkili kişilerle emsallere uygunluk ilkesine aykırı olarak tespit ettikleri bedel veya fiyat üzerinden mal veya hizmet alım ya da satımında bulunursa, kazanç tamamen veya kısmen transfer fiyatlandırması yoluyla örtülü olarak dağıtılmış sayılır. Alım, satım, imalat ve inşaat işlemleri, kiralama ve kiraya verme işlemleri, ödünç para alınması ve verilmesi, ikramiye, ücret ve benzeri ödemeleri gerektiren işlemler her hal ve şartta mal veya hizmet alım ya da satımı olarak değerlendirileceği belirtildi. </a:t>
            </a:r>
          </a:p>
          <a:p>
            <a:pPr algn="just">
              <a:buClr>
                <a:srgbClr val="0070C0"/>
              </a:buClr>
            </a:pPr>
            <a:endPar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indent="-285750" algn="just">
              <a:buClr>
                <a:srgbClr val="0070C0"/>
              </a:buClr>
              <a:buFont typeface="Microsoft Sans Serif" panose="020B0604020202020204" pitchFamily="34" charset="0"/>
              <a:buChar char="→"/>
            </a:pP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Tebliğde, transfer fiyatlandırmasında, ilişkinin, doğrudan veya dolaylı olarak ortaklık kanalıyla oluştuğu durumların, örtülü kazanç dağıtımı kapsamında sayılması için, en az yüzde 10 ortaklık, oy veya kar payı hakkının olması şartı aranması gerekmekte olduğu açıklandı.</a:t>
            </a:r>
          </a:p>
        </p:txBody>
      </p:sp>
      <p:sp>
        <p:nvSpPr>
          <p:cNvPr id="8" name="Metin kutusu 7"/>
          <p:cNvSpPr txBox="1"/>
          <p:nvPr/>
        </p:nvSpPr>
        <p:spPr>
          <a:xfrm>
            <a:off x="672123" y="377203"/>
            <a:ext cx="5431692" cy="1015663"/>
          </a:xfrm>
          <a:prstGeom prst="rect">
            <a:avLst/>
          </a:prstGeom>
          <a:noFill/>
        </p:spPr>
        <p:txBody>
          <a:bodyPr wrap="square" rtlCol="0">
            <a:spAutoFit/>
          </a:bodyPr>
          <a:lstStyle/>
          <a:p>
            <a:pPr algn="ctr"/>
            <a:r>
              <a:rPr lang="tr-TR" sz="2400" b="1" dirty="0">
                <a:solidFill>
                  <a:prstClr val="black"/>
                </a:solidFill>
                <a:latin typeface="Bahnschrift" panose="020B0502040204020203" pitchFamily="34" charset="0"/>
              </a:rPr>
              <a:t>SEKTÖR GÜNDEMİ</a:t>
            </a:r>
          </a:p>
          <a:p>
            <a:pPr algn="ctr"/>
            <a:endParaRPr lang="tr-TR" b="1" dirty="0">
              <a:solidFill>
                <a:prstClr val="black"/>
              </a:solidFill>
              <a:latin typeface="Bahnschrift" panose="020B0502040204020203" pitchFamily="34" charset="0"/>
            </a:endParaRPr>
          </a:p>
          <a:p>
            <a:pPr algn="ctr"/>
            <a:r>
              <a:rPr lang="tr-TR" b="1" dirty="0">
                <a:solidFill>
                  <a:prstClr val="black"/>
                </a:solidFill>
                <a:latin typeface="Bahnschrift" panose="020B0502040204020203" pitchFamily="34" charset="0"/>
              </a:rPr>
              <a:t>Mali Hayat</a:t>
            </a:r>
          </a:p>
        </p:txBody>
      </p:sp>
      <p:pic>
        <p:nvPicPr>
          <p:cNvPr id="9" name="Resim 8"/>
          <p:cNvPicPr>
            <a:picLocks noChangeAspect="1"/>
          </p:cNvPicPr>
          <p:nvPr/>
        </p:nvPicPr>
        <p:blipFill>
          <a:blip r:embed="rId3"/>
          <a:stretch>
            <a:fillRect/>
          </a:stretch>
        </p:blipFill>
        <p:spPr>
          <a:xfrm>
            <a:off x="815805" y="928596"/>
            <a:ext cx="5407621" cy="48772"/>
          </a:xfrm>
          <a:prstGeom prst="rect">
            <a:avLst/>
          </a:prstGeom>
        </p:spPr>
      </p:pic>
      <p:sp>
        <p:nvSpPr>
          <p:cNvPr id="7" name="Dikdörtgen 6"/>
          <p:cNvSpPr/>
          <p:nvPr/>
        </p:nvSpPr>
        <p:spPr>
          <a:xfrm>
            <a:off x="282600" y="9486897"/>
            <a:ext cx="629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09876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67375" y="240236"/>
            <a:ext cx="6292800" cy="14742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Dikdörtgen 5"/>
          <p:cNvSpPr/>
          <p:nvPr/>
        </p:nvSpPr>
        <p:spPr>
          <a:xfrm>
            <a:off x="267375" y="1714500"/>
            <a:ext cx="6383517" cy="4093428"/>
          </a:xfrm>
          <a:prstGeom prst="rect">
            <a:avLst/>
          </a:prstGeom>
        </p:spPr>
        <p:txBody>
          <a:bodyPr wrap="square">
            <a:spAutoFit/>
          </a:bodyPr>
          <a:lstStyle/>
          <a:p>
            <a:pPr algn="ctr"/>
            <a:endParaRPr lang="tr-TR" sz="1200"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a:r>
              <a:rPr lang="tr-TR" b="1"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Transfer Fiyatlandırması Yoluyla Örtülü Kazanç Dağıtımı Hakkında Genel Tebliğ</a:t>
            </a:r>
          </a:p>
          <a:p>
            <a:pPr marL="171450" indent="-171450" algn="ctr">
              <a:buClr>
                <a:srgbClr val="0070C0"/>
              </a:buClr>
              <a:buFont typeface="Microsoft Sans Serif" panose="020B0604020202020204" pitchFamily="34" charset="0"/>
              <a:buChar char="→"/>
            </a:pPr>
            <a:endParaRPr lang="tr-TR" sz="8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indent="-285750" algn="just">
              <a:buClr>
                <a:srgbClr val="0070C0"/>
              </a:buClr>
              <a:buFont typeface="Microsoft Sans Serif" panose="020B0604020202020204" pitchFamily="34" charset="0"/>
              <a:buChar char="→"/>
            </a:pP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Bundan böyle Transfer fiyatlandırmasına ilişkin belgelendirme yükümlülüklerinin tam ve zamanında yerine getirilmiş olması kaydıyla, örtülü olarak dağıtılan kazanç nedeniyle zamanında tahakkuk ettirilmemiş veya eksik tahakkuk ettirilmiş vergiler için vergi </a:t>
            </a:r>
            <a:r>
              <a:rPr lang="tr-TR" sz="17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ziyaı</a:t>
            </a: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cezası %50 indirimli olarak uygulanacaktır. Ancak  Vergi Usul Kanununun 359 uncu maddesinde yazılı fiillerle vergi </a:t>
            </a:r>
            <a:r>
              <a:rPr lang="tr-TR" sz="1700" dirty="0" err="1">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ziyaına</a:t>
            </a: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sebebiyet verilmesi hali hariç tutulmuştur.</a:t>
            </a:r>
          </a:p>
          <a:p>
            <a:pPr algn="just">
              <a:buClr>
                <a:srgbClr val="0070C0"/>
              </a:buClr>
            </a:pP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a:p>
            <a:pPr marL="285750" indent="-285750" algn="just">
              <a:buClr>
                <a:srgbClr val="0070C0"/>
              </a:buClr>
              <a:buFont typeface="Microsoft Sans Serif" panose="020B0604020202020204" pitchFamily="34" charset="0"/>
              <a:buChar char="→"/>
            </a:pPr>
            <a:r>
              <a:rPr lang="tr-TR" sz="1700" dirty="0">
                <a:solidFill>
                  <a:prstClr val="black"/>
                </a:solidFill>
                <a:latin typeface="Microsoft Sans Serif" panose="020B0604020202020204" pitchFamily="34" charset="0"/>
                <a:ea typeface="Microsoft Sans Serif" panose="020B0604020202020204" pitchFamily="34" charset="0"/>
                <a:cs typeface="Microsoft Sans Serif" panose="020B0604020202020204" pitchFamily="34" charset="0"/>
              </a:rPr>
              <a:t>Transfer fiyatlandırması, kontrol edilen yabancı kurum ve örtülü sermayeye ilişkin formla ilişkili kişi işlemlerine yönelik alınan bilgilere, her bir ilişkili kişi bazında yıllık 30 bin liralık eşik getirildi.</a:t>
            </a:r>
          </a:p>
        </p:txBody>
      </p:sp>
      <p:sp>
        <p:nvSpPr>
          <p:cNvPr id="8" name="Metin kutusu 7"/>
          <p:cNvSpPr txBox="1"/>
          <p:nvPr/>
        </p:nvSpPr>
        <p:spPr>
          <a:xfrm>
            <a:off x="672123" y="377203"/>
            <a:ext cx="5431692" cy="1015663"/>
          </a:xfrm>
          <a:prstGeom prst="rect">
            <a:avLst/>
          </a:prstGeom>
          <a:noFill/>
        </p:spPr>
        <p:txBody>
          <a:bodyPr wrap="square" rtlCol="0">
            <a:spAutoFit/>
          </a:bodyPr>
          <a:lstStyle/>
          <a:p>
            <a:pPr algn="ctr"/>
            <a:r>
              <a:rPr lang="tr-TR" sz="2400" b="1" dirty="0">
                <a:solidFill>
                  <a:prstClr val="black"/>
                </a:solidFill>
                <a:latin typeface="Bahnschrift" panose="020B0502040204020203" pitchFamily="34" charset="0"/>
              </a:rPr>
              <a:t>SEKTÖR GÜNDEMİ</a:t>
            </a:r>
          </a:p>
          <a:p>
            <a:pPr algn="ctr"/>
            <a:endParaRPr lang="tr-TR" b="1" dirty="0">
              <a:solidFill>
                <a:prstClr val="black"/>
              </a:solidFill>
              <a:latin typeface="Bahnschrift" panose="020B0502040204020203" pitchFamily="34" charset="0"/>
            </a:endParaRPr>
          </a:p>
          <a:p>
            <a:pPr algn="ctr"/>
            <a:r>
              <a:rPr lang="tr-TR" b="1" dirty="0">
                <a:solidFill>
                  <a:prstClr val="black"/>
                </a:solidFill>
                <a:latin typeface="Bahnschrift" panose="020B0502040204020203" pitchFamily="34" charset="0"/>
              </a:rPr>
              <a:t>Mali Hayat</a:t>
            </a:r>
          </a:p>
        </p:txBody>
      </p:sp>
      <p:pic>
        <p:nvPicPr>
          <p:cNvPr id="9" name="Resim 8"/>
          <p:cNvPicPr>
            <a:picLocks noChangeAspect="1"/>
          </p:cNvPicPr>
          <p:nvPr/>
        </p:nvPicPr>
        <p:blipFill>
          <a:blip r:embed="rId3"/>
          <a:stretch>
            <a:fillRect/>
          </a:stretch>
        </p:blipFill>
        <p:spPr>
          <a:xfrm>
            <a:off x="815805" y="928596"/>
            <a:ext cx="5407621" cy="48772"/>
          </a:xfrm>
          <a:prstGeom prst="rect">
            <a:avLst/>
          </a:prstGeom>
        </p:spPr>
      </p:pic>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6" y="6189785"/>
            <a:ext cx="6873225" cy="3716215"/>
          </a:xfrm>
          <a:prstGeom prst="rect">
            <a:avLst/>
          </a:prstGeom>
        </p:spPr>
      </p:pic>
    </p:spTree>
    <p:extLst>
      <p:ext uri="{BB962C8B-B14F-4D97-AF65-F5344CB8AC3E}">
        <p14:creationId xmlns:p14="http://schemas.microsoft.com/office/powerpoint/2010/main" val="1831595180"/>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17490</TotalTime>
  <Words>2837</Words>
  <Application>Microsoft Office PowerPoint</Application>
  <PresentationFormat>A4 Kağıt (210x297 mm)</PresentationFormat>
  <Paragraphs>421</Paragraphs>
  <Slides>44</Slides>
  <Notes>44</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44</vt:i4>
      </vt:variant>
    </vt:vector>
  </HeadingPairs>
  <TitlesOfParts>
    <vt:vector size="51" baseType="lpstr">
      <vt:lpstr>Arial</vt:lpstr>
      <vt:lpstr>Bahnschrift</vt:lpstr>
      <vt:lpstr>Calibri</vt:lpstr>
      <vt:lpstr>Calibri Light</vt:lpstr>
      <vt:lpstr>Gadugi</vt:lpstr>
      <vt:lpstr>Microsoft Sans Serif</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eser</dc:creator>
  <cp:lastModifiedBy>Demet Somunoğlu</cp:lastModifiedBy>
  <cp:revision>1461</cp:revision>
  <dcterms:created xsi:type="dcterms:W3CDTF">2020-04-04T14:47:05Z</dcterms:created>
  <dcterms:modified xsi:type="dcterms:W3CDTF">2020-09-07T07:05:35Z</dcterms:modified>
</cp:coreProperties>
</file>