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4.xml" ContentType="application/vnd.openxmlformats-officedocument.themeOverride+xml"/>
  <Override PartName="/ppt/notesSlides/notesSlide41.xml" ContentType="application/vnd.openxmlformats-officedocument.presentationml.notesSlide+xml"/>
  <Override PartName="/ppt/theme/themeOverride5.xml" ContentType="application/vnd.openxmlformats-officedocument.themeOverride+xml"/>
  <Override PartName="/ppt/notesSlides/notesSlide42.xml" ContentType="application/vnd.openxmlformats-officedocument.presentationml.notesSlide+xml"/>
  <Override PartName="/ppt/theme/themeOverride6.xml" ContentType="application/vnd.openxmlformats-officedocument.themeOverride+xml"/>
  <Override PartName="/ppt/notesSlides/notesSlide43.xml" ContentType="application/vnd.openxmlformats-officedocument.presentationml.notesSlide+xml"/>
  <Override PartName="/ppt/theme/themeOverride7.xml" ContentType="application/vnd.openxmlformats-officedocument.themeOverride+xml"/>
  <Override PartName="/ppt/notesSlides/notesSlide44.xml" ContentType="application/vnd.openxmlformats-officedocument.presentationml.notesSlide+xml"/>
  <Override PartName="/ppt/theme/themeOverride8.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80" r:id="rId2"/>
    <p:sldMasterId id="2147483792" r:id="rId3"/>
  </p:sldMasterIdLst>
  <p:notesMasterIdLst>
    <p:notesMasterId r:id="rId49"/>
  </p:notesMasterIdLst>
  <p:sldIdLst>
    <p:sldId id="1824" r:id="rId4"/>
    <p:sldId id="3875" r:id="rId5"/>
    <p:sldId id="3878" r:id="rId6"/>
    <p:sldId id="3879" r:id="rId7"/>
    <p:sldId id="3880" r:id="rId8"/>
    <p:sldId id="3840" r:id="rId9"/>
    <p:sldId id="3846" r:id="rId10"/>
    <p:sldId id="3845" r:id="rId11"/>
    <p:sldId id="3870" r:id="rId12"/>
    <p:sldId id="3847" r:id="rId13"/>
    <p:sldId id="3871" r:id="rId14"/>
    <p:sldId id="3872" r:id="rId15"/>
    <p:sldId id="3876" r:id="rId16"/>
    <p:sldId id="3842" r:id="rId17"/>
    <p:sldId id="3859" r:id="rId18"/>
    <p:sldId id="3860" r:id="rId19"/>
    <p:sldId id="3864" r:id="rId20"/>
    <p:sldId id="3857" r:id="rId21"/>
    <p:sldId id="3851" r:id="rId22"/>
    <p:sldId id="3862" r:id="rId23"/>
    <p:sldId id="3855" r:id="rId24"/>
    <p:sldId id="3869" r:id="rId25"/>
    <p:sldId id="3858" r:id="rId26"/>
    <p:sldId id="3848" r:id="rId27"/>
    <p:sldId id="3881" r:id="rId28"/>
    <p:sldId id="3861" r:id="rId29"/>
    <p:sldId id="3882" r:id="rId30"/>
    <p:sldId id="3874" r:id="rId31"/>
    <p:sldId id="3866" r:id="rId32"/>
    <p:sldId id="3853" r:id="rId33"/>
    <p:sldId id="3850" r:id="rId34"/>
    <p:sldId id="3849" r:id="rId35"/>
    <p:sldId id="3883" r:id="rId36"/>
    <p:sldId id="3863" r:id="rId37"/>
    <p:sldId id="3873" r:id="rId38"/>
    <p:sldId id="3867" r:id="rId39"/>
    <p:sldId id="3868" r:id="rId40"/>
    <p:sldId id="3844" r:id="rId41"/>
    <p:sldId id="3865" r:id="rId42"/>
    <p:sldId id="3852" r:id="rId43"/>
    <p:sldId id="3884" r:id="rId44"/>
    <p:sldId id="3888" r:id="rId45"/>
    <p:sldId id="3886" r:id="rId46"/>
    <p:sldId id="3887" r:id="rId47"/>
    <p:sldId id="3656" r:id="rId48"/>
  </p:sldIdLst>
  <p:sldSz cx="6858000" cy="9906000" type="A4"/>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AB4FBCD-D730-4471-A37A-A2A8FC463984}">
          <p14:sldIdLst>
            <p14:sldId id="1824"/>
            <p14:sldId id="3875"/>
            <p14:sldId id="3878"/>
            <p14:sldId id="3879"/>
            <p14:sldId id="3880"/>
            <p14:sldId id="3840"/>
            <p14:sldId id="3846"/>
            <p14:sldId id="3845"/>
            <p14:sldId id="3870"/>
            <p14:sldId id="3847"/>
            <p14:sldId id="3871"/>
            <p14:sldId id="3872"/>
            <p14:sldId id="3876"/>
            <p14:sldId id="3842"/>
            <p14:sldId id="3859"/>
            <p14:sldId id="3860"/>
            <p14:sldId id="3864"/>
            <p14:sldId id="3857"/>
            <p14:sldId id="3851"/>
            <p14:sldId id="3862"/>
            <p14:sldId id="3855"/>
            <p14:sldId id="3869"/>
            <p14:sldId id="3858"/>
            <p14:sldId id="3848"/>
            <p14:sldId id="3881"/>
            <p14:sldId id="3861"/>
            <p14:sldId id="3882"/>
            <p14:sldId id="3874"/>
            <p14:sldId id="3866"/>
            <p14:sldId id="3853"/>
            <p14:sldId id="3850"/>
            <p14:sldId id="3849"/>
            <p14:sldId id="3883"/>
            <p14:sldId id="3863"/>
            <p14:sldId id="3873"/>
            <p14:sldId id="3867"/>
            <p14:sldId id="3868"/>
            <p14:sldId id="3844"/>
            <p14:sldId id="3865"/>
            <p14:sldId id="3852"/>
            <p14:sldId id="3884"/>
            <p14:sldId id="3888"/>
            <p14:sldId id="3886"/>
            <p14:sldId id="3887"/>
            <p14:sldId id="3656"/>
          </p14:sldIdLst>
        </p14:section>
        <p14:section name="Başlıksız Bölüm" id="{5AAD2209-A018-4A31-88F2-7B06800DC80D}">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et Somunoğlu" initials="DS" lastIdx="1" clrIdx="0">
    <p:extLst>
      <p:ext uri="{19B8F6BF-5375-455C-9EA6-DF929625EA0E}">
        <p15:presenceInfo xmlns:p15="http://schemas.microsoft.com/office/powerpoint/2012/main" userId="Demet Somunoğlu" providerId="None"/>
      </p:ext>
    </p:extLst>
  </p:cmAuthor>
  <p:cmAuthor id="2" name="24197" initials="2" lastIdx="1" clrIdx="1">
    <p:extLst>
      <p:ext uri="{19B8F6BF-5375-455C-9EA6-DF929625EA0E}">
        <p15:presenceInfo xmlns:p15="http://schemas.microsoft.com/office/powerpoint/2012/main" userId="24197" providerId="None"/>
      </p:ext>
    </p:extLst>
  </p:cmAuthor>
  <p:cmAuthor id="3" name="Eser Altınok" initials="EA" lastIdx="1" clrIdx="2">
    <p:extLst>
      <p:ext uri="{19B8F6BF-5375-455C-9EA6-DF929625EA0E}">
        <p15:presenceInfo xmlns:p15="http://schemas.microsoft.com/office/powerpoint/2012/main" userId="S-1-5-21-3679109150-2887981067-9725861-21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D1C"/>
    <a:srgbClr val="D82000"/>
    <a:srgbClr val="858585"/>
    <a:srgbClr val="9F794C"/>
    <a:srgbClr val="021D41"/>
    <a:srgbClr val="625755"/>
    <a:srgbClr val="051D40"/>
    <a:srgbClr val="051D41"/>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3333" autoAdjust="0"/>
  </p:normalViewPr>
  <p:slideViewPr>
    <p:cSldViewPr snapToGrid="0">
      <p:cViewPr varScale="1">
        <p:scale>
          <a:sx n="61" d="100"/>
          <a:sy n="61" d="100"/>
        </p:scale>
        <p:origin x="1971" y="27"/>
      </p:cViewPr>
      <p:guideLst>
        <p:guide orient="horz" pos="3120"/>
        <p:guide pos="2160"/>
      </p:guideLst>
    </p:cSldViewPr>
  </p:slideViewPr>
  <p:outlineViewPr>
    <p:cViewPr>
      <p:scale>
        <a:sx n="100" d="100"/>
        <a:sy n="100" d="100"/>
      </p:scale>
      <p:origin x="0" y="0"/>
    </p:cViewPr>
  </p:outlineViewPr>
  <p:notesTextViewPr>
    <p:cViewPr>
      <p:scale>
        <a:sx n="1" d="1"/>
        <a:sy n="1" d="1"/>
      </p:scale>
      <p:origin x="0" y="0"/>
    </p:cViewPr>
  </p:notesTextViewPr>
  <p:sorterViewPr>
    <p:cViewPr>
      <p:scale>
        <a:sx n="100" d="100"/>
        <a:sy n="100" d="100"/>
      </p:scale>
      <p:origin x="0" y="-35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3078427" cy="513508"/>
          </a:xfrm>
          <a:prstGeom prst="rect">
            <a:avLst/>
          </a:prstGeom>
        </p:spPr>
        <p:txBody>
          <a:bodyPr vert="horz" lIns="99048" tIns="49524" rIns="99048" bIns="49524" rtlCol="0"/>
          <a:lstStyle>
            <a:lvl1pPr algn="l">
              <a:defRPr sz="1300"/>
            </a:lvl1pPr>
          </a:lstStyle>
          <a:p>
            <a:endParaRPr lang="en-US"/>
          </a:p>
        </p:txBody>
      </p:sp>
      <p:sp>
        <p:nvSpPr>
          <p:cNvPr id="3" name="Veri Yer Tutucusu 2"/>
          <p:cNvSpPr>
            <a:spLocks noGrp="1"/>
          </p:cNvSpPr>
          <p:nvPr>
            <p:ph type="dt" idx="1"/>
          </p:nvPr>
        </p:nvSpPr>
        <p:spPr>
          <a:xfrm>
            <a:off x="4023994" y="0"/>
            <a:ext cx="3078427" cy="513508"/>
          </a:xfrm>
          <a:prstGeom prst="rect">
            <a:avLst/>
          </a:prstGeom>
        </p:spPr>
        <p:txBody>
          <a:bodyPr vert="horz" lIns="99048" tIns="49524" rIns="99048" bIns="49524" rtlCol="0"/>
          <a:lstStyle>
            <a:lvl1pPr algn="r">
              <a:defRPr sz="1300"/>
            </a:lvl1pPr>
          </a:lstStyle>
          <a:p>
            <a:fld id="{D01A6021-E286-40A2-9BE2-2F33F2511D95}" type="datetimeFigureOut">
              <a:rPr lang="en-US" smtClean="0"/>
              <a:t>2/12/2023</a:t>
            </a:fld>
            <a:endParaRPr lang="en-US"/>
          </a:p>
        </p:txBody>
      </p:sp>
      <p:sp>
        <p:nvSpPr>
          <p:cNvPr id="4" name="Slayt Görüntüsü Yer Tutucusu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 Yer Tutucusu 4"/>
          <p:cNvSpPr>
            <a:spLocks noGrp="1"/>
          </p:cNvSpPr>
          <p:nvPr>
            <p:ph type="body" sz="quarter" idx="3"/>
          </p:nvPr>
        </p:nvSpPr>
        <p:spPr>
          <a:xfrm>
            <a:off x="710407" y="4925412"/>
            <a:ext cx="5683250" cy="4029879"/>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2" y="9721112"/>
            <a:ext cx="3078427" cy="513507"/>
          </a:xfrm>
          <a:prstGeom prst="rect">
            <a:avLst/>
          </a:prstGeom>
        </p:spPr>
        <p:txBody>
          <a:bodyPr vert="horz" lIns="99048" tIns="49524" rIns="99048" bIns="49524" rtlCol="0" anchor="b"/>
          <a:lstStyle>
            <a:lvl1pPr algn="l">
              <a:defRPr sz="1300"/>
            </a:lvl1pPr>
          </a:lstStyle>
          <a:p>
            <a:endParaRPr lang="en-US"/>
          </a:p>
        </p:txBody>
      </p:sp>
      <p:sp>
        <p:nvSpPr>
          <p:cNvPr id="7" name="Slayt Numarası Yer Tutucusu 6"/>
          <p:cNvSpPr>
            <a:spLocks noGrp="1"/>
          </p:cNvSpPr>
          <p:nvPr>
            <p:ph type="sldNum" sz="quarter" idx="5"/>
          </p:nvPr>
        </p:nvSpPr>
        <p:spPr>
          <a:xfrm>
            <a:off x="4023994" y="9721112"/>
            <a:ext cx="3078427" cy="513507"/>
          </a:xfrm>
          <a:prstGeom prst="rect">
            <a:avLst/>
          </a:prstGeom>
        </p:spPr>
        <p:txBody>
          <a:bodyPr vert="horz" lIns="99048" tIns="49524" rIns="99048" bIns="49524" rtlCol="0" anchor="b"/>
          <a:lstStyle>
            <a:lvl1pPr algn="r">
              <a:defRPr sz="1300"/>
            </a:lvl1pPr>
          </a:lstStyle>
          <a:p>
            <a:fld id="{73E465DA-A65D-48B9-8AF4-06F2A3907912}" type="slidenum">
              <a:rPr lang="en-US" smtClean="0"/>
              <a:t>‹#›</a:t>
            </a:fld>
            <a:endParaRPr lang="en-US"/>
          </a:p>
        </p:txBody>
      </p:sp>
    </p:spTree>
    <p:extLst>
      <p:ext uri="{BB962C8B-B14F-4D97-AF65-F5344CB8AC3E}">
        <p14:creationId xmlns:p14="http://schemas.microsoft.com/office/powerpoint/2010/main" val="317540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465DA-A65D-48B9-8AF4-06F2A390791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028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92121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7492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61605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076921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78039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58854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31676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26216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1742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26899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0185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63058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678850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520750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028370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959917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45657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95289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21809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67762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14778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87479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693220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070683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934326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490036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597181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92577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76153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354729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5006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27192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483717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587533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04695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2320429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112390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10433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3788" y="1143000"/>
            <a:ext cx="2135187"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465DA-A65D-48B9-8AF4-06F2A390791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694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0613"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0488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57733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62708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1844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65363" y="1793875"/>
            <a:ext cx="3352800" cy="484505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36575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A38D4EC-7EBD-4E52-9620-5753CDD972B6}" type="datetime1">
              <a:rPr lang="en-US" smtClean="0">
                <a:solidFill>
                  <a:prstClr val="black">
                    <a:tint val="75000"/>
                  </a:prstClr>
                </a:solidFill>
              </a:r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65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800A93-9F71-44E3-8670-88ABA55DB5ED}" type="datetime1">
              <a:rPr lang="en-US" smtClean="0">
                <a:solidFill>
                  <a:prstClr val="black">
                    <a:tint val="75000"/>
                  </a:prstClr>
                </a:solidFill>
              </a:r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3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707B44-1D8D-4F35-AF45-9BA48DF3C4F8}" type="datetime1">
              <a:rPr lang="en-US" smtClean="0">
                <a:solidFill>
                  <a:prstClr val="black">
                    <a:tint val="75000"/>
                  </a:prstClr>
                </a:solidFill>
              </a:r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09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5"/>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E29842F-0A1A-40A1-AC7A-67C1D052748B}"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408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3D7C08-A2F2-4C67-9544-70415A723DEF}"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91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7" y="6629227"/>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0582E85-888C-4B3A-B54D-178B9EA45D09}"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69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16C3B44-9C93-4155-BDCE-F350549CA190}" type="datetime1">
              <a:rPr lang="en-US" smtClean="0">
                <a:solidFill>
                  <a:prstClr val="black">
                    <a:tint val="75000"/>
                  </a:prstClr>
                </a:solidFill>
              </a:rPr>
              <a:p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84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Content Placeholder 3"/>
          <p:cNvSpPr>
            <a:spLocks noGrp="1"/>
          </p:cNvSpPr>
          <p:nvPr>
            <p:ph sz="half" idx="2"/>
          </p:nvPr>
        </p:nvSpPr>
        <p:spPr>
          <a:xfrm>
            <a:off x="472382" y="3618442"/>
            <a:ext cx="2901255"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Content Placeholder 5"/>
          <p:cNvSpPr>
            <a:spLocks noGrp="1"/>
          </p:cNvSpPr>
          <p:nvPr>
            <p:ph sz="quarter" idx="4"/>
          </p:nvPr>
        </p:nvSpPr>
        <p:spPr>
          <a:xfrm>
            <a:off x="3471864" y="3618442"/>
            <a:ext cx="2915543"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23431A0-1987-4316-930D-659074D08FCA}" type="datetime1">
              <a:rPr lang="en-US" smtClean="0">
                <a:solidFill>
                  <a:prstClr val="black">
                    <a:tint val="75000"/>
                  </a:prstClr>
                </a:solidFill>
              </a:rPr>
              <a:pPr/>
              <a:t>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5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5D61190-55CA-424F-9218-4CF5C446083A}" type="datetime1">
              <a:rPr lang="en-US" smtClean="0">
                <a:solidFill>
                  <a:prstClr val="black">
                    <a:tint val="75000"/>
                  </a:prstClr>
                </a:solidFill>
              </a:rPr>
              <a:pPr/>
              <a:t>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41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54A4A-ABAA-418B-8434-76F36B06590D}" type="datetime1">
              <a:rPr lang="en-US" smtClean="0">
                <a:solidFill>
                  <a:prstClr val="black">
                    <a:tint val="75000"/>
                  </a:prstClr>
                </a:solidFill>
              </a:rPr>
              <a:pPr/>
              <a:t>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4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4"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1"/>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A20301D-2F56-47A5-AD98-F4DF0FA1D15B}" type="datetime1">
              <a:rPr lang="en-US" smtClean="0">
                <a:solidFill>
                  <a:prstClr val="black">
                    <a:tint val="75000"/>
                  </a:prstClr>
                </a:solidFill>
              </a:rPr>
              <a:p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79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DF12CD-BE4F-4FC5-A097-B62090D80D78}" type="datetime1">
              <a:rPr lang="en-US" smtClean="0">
                <a:solidFill>
                  <a:prstClr val="black">
                    <a:tint val="75000"/>
                  </a:prstClr>
                </a:solidFill>
              </a:r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24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4"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1"/>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A4967B-A57B-4C20-BA1F-E4D0774B4E5E}" type="datetime1">
              <a:rPr lang="en-US" smtClean="0">
                <a:solidFill>
                  <a:prstClr val="black">
                    <a:tint val="75000"/>
                  </a:prstClr>
                </a:solidFill>
              </a:rPr>
              <a:p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33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9FD9075-C958-4F86-A0B2-16C9122E5ED8}"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995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60472D-CCB1-4785-B767-FF843CE3504D}"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53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E49A2F2C-94C9-4A8D-AF74-DD869C90B9EE}"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705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FFE8D3-9FC2-4529-8FC0-26E97CDF0586}"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84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3263A4D3-B2CD-4F8F-A704-93FC7B579943}"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012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5F68580-7B63-4DE4-BC4B-D857F1B87E03}" type="datetime1">
              <a:rPr lang="en-US" smtClean="0">
                <a:solidFill>
                  <a:prstClr val="black">
                    <a:tint val="75000"/>
                  </a:prstClr>
                </a:solidFill>
              </a:rPr>
              <a:p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7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956E898-739F-4603-B2EA-C9C6A7ED4054}" type="datetime1">
              <a:rPr lang="en-US" smtClean="0">
                <a:solidFill>
                  <a:prstClr val="black">
                    <a:tint val="75000"/>
                  </a:prstClr>
                </a:solidFill>
              </a:rPr>
              <a:pPr/>
              <a:t>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22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F6A6E34-1FE8-4D47-94B1-8BAA284DC752}" type="datetime1">
              <a:rPr lang="en-US" smtClean="0">
                <a:solidFill>
                  <a:prstClr val="black">
                    <a:tint val="75000"/>
                  </a:prstClr>
                </a:solidFill>
              </a:rPr>
              <a:pPr/>
              <a:t>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151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6B7F5-A444-41A1-A458-4790A386C953}" type="datetime1">
              <a:rPr lang="en-US" smtClean="0">
                <a:solidFill>
                  <a:prstClr val="black">
                    <a:tint val="75000"/>
                  </a:prstClr>
                </a:solidFill>
              </a:rPr>
              <a:pPr/>
              <a:t>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64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682627C-BC76-403F-91E8-B419C0CE2F6F}" type="datetime1">
              <a:rPr lang="en-US" smtClean="0">
                <a:solidFill>
                  <a:prstClr val="black">
                    <a:tint val="75000"/>
                  </a:prstClr>
                </a:solidFill>
              </a:r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101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10E5612-B9CA-460C-95AA-C0BA54BABF6E}" type="datetime1">
              <a:rPr lang="en-US" smtClean="0">
                <a:solidFill>
                  <a:prstClr val="black">
                    <a:tint val="75000"/>
                  </a:prstClr>
                </a:solidFill>
              </a:rPr>
              <a:p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373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DAB8AC5-E849-4A2B-BE4C-50EF38FC06DB}" type="datetime1">
              <a:rPr lang="en-US" smtClean="0">
                <a:solidFill>
                  <a:prstClr val="black">
                    <a:tint val="75000"/>
                  </a:prstClr>
                </a:solidFill>
              </a:rPr>
              <a:p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133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006E8F-A7AD-41DC-BD4A-5BA47E08B98A}"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34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D7D7D7D-00DC-4D43-973C-0B01C3CD933D}"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27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FD0B104-E730-43E6-8FAA-09F1ED2F1EF4}" type="datetime1">
              <a:rPr lang="en-US" smtClean="0">
                <a:solidFill>
                  <a:prstClr val="black">
                    <a:tint val="75000"/>
                  </a:prstClr>
                </a:solidFill>
              </a:r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86B703-B9D7-45EE-9E3A-3F7AACEF4E18}" type="datetime1">
              <a:rPr lang="en-US" smtClean="0">
                <a:solidFill>
                  <a:prstClr val="black">
                    <a:tint val="75000"/>
                  </a:prstClr>
                </a:solidFill>
              </a:rPr>
              <a:t>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1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B96B2BA-17B3-4A6E-895F-B1156B27F3BB}" type="datetime1">
              <a:rPr lang="en-US" smtClean="0">
                <a:solidFill>
                  <a:prstClr val="black">
                    <a:tint val="75000"/>
                  </a:prstClr>
                </a:solidFill>
              </a:rPr>
              <a:t>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98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E2475-FD4A-4400-9D17-D84BF4FAED4E}" type="datetime1">
              <a:rPr lang="en-US" smtClean="0">
                <a:solidFill>
                  <a:prstClr val="black">
                    <a:tint val="75000"/>
                  </a:prstClr>
                </a:solidFill>
              </a:rPr>
              <a:t>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79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2B4592A-0A2F-40A8-BC27-4A47422E53E3}" type="datetime1">
              <a:rPr lang="en-US" smtClean="0">
                <a:solidFill>
                  <a:prstClr val="black">
                    <a:tint val="75000"/>
                  </a:prstClr>
                </a:solidFill>
              </a:r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67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BE67D49-C93D-4576-95E8-63973C57CECB}" type="datetime1">
              <a:rPr lang="en-US" smtClean="0">
                <a:solidFill>
                  <a:prstClr val="black">
                    <a:tint val="75000"/>
                  </a:prstClr>
                </a:solidFill>
              </a:rPr>
              <a:t>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52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93C5B05-1930-45E0-BA28-BD6BC2548146}" type="datetime1">
              <a:rPr lang="en-US" smtClean="0">
                <a:solidFill>
                  <a:prstClr val="black">
                    <a:tint val="75000"/>
                  </a:prstClr>
                </a:solidFill>
              </a:rPr>
              <a:t>2/12/2023</a:t>
            </a:fld>
            <a:endParaRPr 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8102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235"/>
            <a:fld id="{E7FF6E77-3DD2-4D05-8426-F8C4AF70D54C}" type="datetime1">
              <a:rPr lang="en-US" smtClean="0">
                <a:solidFill>
                  <a:prstClr val="black">
                    <a:tint val="75000"/>
                  </a:prstClr>
                </a:solidFill>
              </a:rPr>
              <a:pPr defTabSz="914235"/>
              <a:t>2/12/2023</a:t>
            </a:fld>
            <a:endParaRPr lang="en-US">
              <a:solidFill>
                <a:prstClr val="black">
                  <a:tint val="75000"/>
                </a:prstClr>
              </a:solidFill>
            </a:endParaRPr>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235"/>
            <a:endParaRPr lang="en-US">
              <a:solidFill>
                <a:prstClr val="black">
                  <a:tint val="75000"/>
                </a:prstClr>
              </a:solidFill>
            </a:endParaRP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235"/>
            <a:fld id="{9AD34F46-DDF4-4079-A880-D28E14C58A86}" type="slidenum">
              <a:rPr lang="en-US" smtClean="0">
                <a:solidFill>
                  <a:prstClr val="black">
                    <a:tint val="75000"/>
                  </a:prstClr>
                </a:solidFill>
              </a:rPr>
              <a:pPr defTabSz="914235"/>
              <a:t>‹#›</a:t>
            </a:fld>
            <a:endParaRPr lang="en-US">
              <a:solidFill>
                <a:prstClr val="black">
                  <a:tint val="75000"/>
                </a:prstClr>
              </a:solidFill>
            </a:endParaRPr>
          </a:p>
        </p:txBody>
      </p:sp>
    </p:spTree>
    <p:extLst>
      <p:ext uri="{BB962C8B-B14F-4D97-AF65-F5344CB8AC3E}">
        <p14:creationId xmlns:p14="http://schemas.microsoft.com/office/powerpoint/2010/main" val="19136530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EB77F06-C811-4282-B533-872951FD151E}" type="datetime1">
              <a:rPr lang="en-US" smtClean="0">
                <a:solidFill>
                  <a:prstClr val="black">
                    <a:tint val="75000"/>
                  </a:prstClr>
                </a:solidFill>
              </a:rPr>
              <a:pPr/>
              <a:t>2/12/2023</a:t>
            </a:fld>
            <a:endParaRPr 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2050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file:///C:\Users\Asus\Downloads\01cf0a3f-f924-439f-8a39-fb1f09b0969d.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hemeOverride" Target="../theme/themeOverride8.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hyperlink" Target="https://www.resmigazete.gov.tr/eskiler/2023/02/20230211M1-1.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feed/update/urn:li:activity:702878576529574297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4843463" y="9181397"/>
            <a:ext cx="1543050" cy="527403"/>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D34F46-DDF4-4079-A880-D28E14C58A86}" type="slidenum">
              <a:rPr kumimoji="0" lang="en-US" sz="900" b="0" i="0" u="none" strike="noStrike" kern="1200" cap="none" spc="0" normalizeH="0" baseline="0" noProof="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Resim 3" descr="metin içeren bir resim&#10;&#10;Açıklama otomatik olarak oluşturuldu">
            <a:extLst>
              <a:ext uri="{FF2B5EF4-FFF2-40B4-BE49-F238E27FC236}">
                <a16:creationId xmlns:a16="http://schemas.microsoft.com/office/drawing/2014/main" xmlns="" id="{0B999A2E-800A-B62D-5BF5-974C1EB37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6858000" cy="9906001"/>
          </a:xfrm>
          <a:prstGeom prst="rect">
            <a:avLst/>
          </a:prstGeom>
        </p:spPr>
      </p:pic>
    </p:spTree>
    <p:extLst>
      <p:ext uri="{BB962C8B-B14F-4D97-AF65-F5344CB8AC3E}">
        <p14:creationId xmlns:p14="http://schemas.microsoft.com/office/powerpoint/2010/main" val="44311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366451" y="2366402"/>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Bankacılık Düzenleme ve Denetleme Kurulu Kararı Yayımlandı</a:t>
            </a:r>
          </a:p>
        </p:txBody>
      </p:sp>
      <p:sp>
        <p:nvSpPr>
          <p:cNvPr id="16" name="Dikdörtgen 15"/>
          <p:cNvSpPr/>
          <p:nvPr/>
        </p:nvSpPr>
        <p:spPr>
          <a:xfrm>
            <a:off x="230700" y="198174"/>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10</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67591" y="2812648"/>
            <a:ext cx="6381237" cy="6186309"/>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BDDK deprem bölgesindeki vatandaşlara mevcut ve yeni kredilerde 6 Şubat'tan itibaren </a:t>
            </a:r>
            <a:r>
              <a:rPr lang="tr-TR" b="1" dirty="0">
                <a:latin typeface="Segoe UI Semilight" panose="020B0402040204020203" pitchFamily="34" charset="0"/>
                <a:cs typeface="Segoe UI Semilight" panose="020B0402040204020203" pitchFamily="34" charset="0"/>
              </a:rPr>
              <a:t>6 ay boyunca vade ve taksit kolaylığı imkanı tanındı.</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Adana, Adıyaman, Diyarbakır, Hatay, Gaziantep, Kahramanmaraş, Kilis, Malatya, Osmaniye ve Şanlıurfa illerinde yerleşik kişilere yönelik, 6 Şubat'tan itibaren 6 ay süre ile kredi vadeleri ve taksitlendirme süreleri için kolaylık sağlandı. Deprem bölgesindeki illerde  yerleşik kişilere yeni kullandırılacak veya yeniden yapılandırmaya tabi tutulacak konut, taşıt ve tüketici kredilerinin vadeleri, BDDK tarafından daha önce belirlenen sürelere tabi olmayacak ve ödemesiz dönemlerin uygulanması da dahil olmak üzere bankalarca belirlenebilecek.</a:t>
            </a:r>
          </a:p>
          <a:p>
            <a:pPr algn="just"/>
            <a:endParaRPr lang="tr-TR" sz="1200" dirty="0">
              <a:latin typeface="Segoe UI Semilight" panose="020B0402040204020203" pitchFamily="34" charset="0"/>
              <a:cs typeface="Segoe UI Semilight" panose="020B0402040204020203" pitchFamily="34" charset="0"/>
              <a:hlinkClick r:id="rId3"/>
            </a:endParaRPr>
          </a:p>
          <a:p>
            <a:pPr algn="just"/>
            <a:r>
              <a:rPr lang="tr-TR" dirty="0">
                <a:latin typeface="Segoe UI Semilight" panose="020B0402040204020203" pitchFamily="34" charset="0"/>
                <a:cs typeface="Segoe UI Semilight" panose="020B0402040204020203" pitchFamily="34" charset="0"/>
              </a:rPr>
              <a:t>Deprem/afet bölgesindeki illerde yerleşik üye işyerlerince Banka Kartları ve Kredi Kartları Hakkında Yönetmelik kapsamında kredi kartları ile gerçekleştirilecek mal ve hizmet satımlarında, aynı Yönetmeliğin 26 </a:t>
            </a:r>
            <a:r>
              <a:rPr lang="tr-TR" dirty="0" err="1">
                <a:latin typeface="Segoe UI Semilight" panose="020B0402040204020203" pitchFamily="34" charset="0"/>
                <a:cs typeface="Segoe UI Semilight" panose="020B0402040204020203" pitchFamily="34" charset="0"/>
              </a:rPr>
              <a:t>ncı</a:t>
            </a:r>
            <a:r>
              <a:rPr lang="tr-TR" dirty="0">
                <a:latin typeface="Segoe UI Semilight" panose="020B0402040204020203" pitchFamily="34" charset="0"/>
                <a:cs typeface="Segoe UI Semilight" panose="020B0402040204020203" pitchFamily="34" charset="0"/>
              </a:rPr>
              <a:t> maddesinin yedinci fıkrası uyarınca Kurul kararı ile belirlenen kredi kartlarında taksitlendirme sürelerinin bir kata kadar arttırılmasına karar verilmiştir.</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588591" y="1375122"/>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Bankacılık Düzenlemeleri</a:t>
            </a:r>
          </a:p>
        </p:txBody>
      </p:sp>
      <p:sp>
        <p:nvSpPr>
          <p:cNvPr id="2" name="Metin kutusu 1">
            <a:extLst>
              <a:ext uri="{FF2B5EF4-FFF2-40B4-BE49-F238E27FC236}">
                <a16:creationId xmlns:a16="http://schemas.microsoft.com/office/drawing/2014/main" xmlns="" id="{48A19FA8-4112-4768-0881-43CFC9EFB4E1}"/>
              </a:ext>
            </a:extLst>
          </p:cNvPr>
          <p:cNvSpPr txBox="1"/>
          <p:nvPr/>
        </p:nvSpPr>
        <p:spPr>
          <a:xfrm>
            <a:off x="1909140" y="463025"/>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192059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54816" y="2370652"/>
            <a:ext cx="6319827" cy="923330"/>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Afetten Etkilenen Genel Sağlık Sigortalılarının İlaç Ve Tıbbi Malzeme Teminleri Hakkında Sosyal Güvenlik Kurumu’ndan Duyuru Yayımlandı</a:t>
            </a:r>
          </a:p>
        </p:txBody>
      </p:sp>
      <p:sp>
        <p:nvSpPr>
          <p:cNvPr id="16" name="Dikdörtgen 15"/>
          <p:cNvSpPr/>
          <p:nvPr/>
        </p:nvSpPr>
        <p:spPr>
          <a:xfrm>
            <a:off x="194790" y="202424"/>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11</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70129" y="3394280"/>
            <a:ext cx="6439877" cy="3139321"/>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Afet alanında ihtiyaç duyulan öncelikli malzemelerin bilgisi alınarak merkez ofis ve yurt içi projelerin imkanlarına uygun görev dağılımı yapılmış, toplu miktarlarda kışlık kıyafet, battaniye, ekmek gibi ihtiyaçlar resmi kurumlar aracılığı ile afet bölgesine gönderilmiştir.</a:t>
            </a:r>
          </a:p>
          <a:p>
            <a:pPr algn="just"/>
            <a:endParaRPr lang="tr-TR" sz="1200" dirty="0">
              <a:latin typeface="Segoe UI Semilight" panose="020B0402040204020203" pitchFamily="34" charset="0"/>
              <a:cs typeface="Segoe UI Semilight" panose="020B0402040204020203" pitchFamily="34" charset="0"/>
              <a:hlinkClick r:id="rId3"/>
            </a:endParaRPr>
          </a:p>
          <a:p>
            <a:pPr algn="just"/>
            <a:r>
              <a:rPr lang="tr-TR" dirty="0">
                <a:latin typeface="Segoe UI Semilight" panose="020B0402040204020203" pitchFamily="34" charset="0"/>
                <a:cs typeface="Segoe UI Semilight" panose="020B0402040204020203" pitchFamily="34" charset="0"/>
              </a:rPr>
              <a:t>Ayrıca ikameti afet bölgesinde olmamakla birlikte son üç ay içerisinde afet bölgesinde bulunan eczanelerden ilaç temin etmiş kişilerin MEDULA sisteminde kayıtlı bulunan raporlarına istinaden bir defaya mahsus olmak üzere reçetesiz ilaç temin edebilmeleri sağlanmıştır.</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2" name="Metin kutusu 1">
            <a:extLst>
              <a:ext uri="{FF2B5EF4-FFF2-40B4-BE49-F238E27FC236}">
                <a16:creationId xmlns:a16="http://schemas.microsoft.com/office/drawing/2014/main" xmlns="" id="{B93633E8-23F7-90E0-0800-564C98DA488B}"/>
              </a:ext>
            </a:extLst>
          </p:cNvPr>
          <p:cNvSpPr txBox="1"/>
          <p:nvPr/>
        </p:nvSpPr>
        <p:spPr>
          <a:xfrm>
            <a:off x="254816" y="7361392"/>
            <a:ext cx="6292800" cy="1477328"/>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Ayrıca ikameti afet bölgesinde olmamakla birlikte son üç ay içerisinde afet bölgesinde bulunan eczanelerden ilaç temin etmiş kişilerin MEDULA sisteminde kayıtlı bulunan raporlarına istinaden bir defaya mahsus olmak üzere reçetesiz ilaç temin edebilmeleri sağlanmıştır.</a:t>
            </a:r>
          </a:p>
        </p:txBody>
      </p:sp>
      <p:sp>
        <p:nvSpPr>
          <p:cNvPr id="5" name="Metin kutusu 4">
            <a:extLst>
              <a:ext uri="{FF2B5EF4-FFF2-40B4-BE49-F238E27FC236}">
                <a16:creationId xmlns:a16="http://schemas.microsoft.com/office/drawing/2014/main" xmlns="" id="{79240578-B0F4-9BE7-E6C1-04116E618086}"/>
              </a:ext>
            </a:extLst>
          </p:cNvPr>
          <p:cNvSpPr txBox="1"/>
          <p:nvPr/>
        </p:nvSpPr>
        <p:spPr>
          <a:xfrm>
            <a:off x="123237" y="6594088"/>
            <a:ext cx="6242009" cy="646331"/>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Afet Bölgesinde Yapılacak Uygulamalar Hakkında Sosyal Güvenlik Kurumu Duyurusu</a:t>
            </a:r>
          </a:p>
        </p:txBody>
      </p:sp>
      <p:sp>
        <p:nvSpPr>
          <p:cNvPr id="6" name="Metin kutusu 5">
            <a:extLst>
              <a:ext uri="{FF2B5EF4-FFF2-40B4-BE49-F238E27FC236}">
                <a16:creationId xmlns:a16="http://schemas.microsoft.com/office/drawing/2014/main" xmlns="" id="{F10AAF46-9885-1632-0AEA-FB5CE61B4D32}"/>
              </a:ext>
            </a:extLst>
          </p:cNvPr>
          <p:cNvSpPr txBox="1"/>
          <p:nvPr/>
        </p:nvSpPr>
        <p:spPr>
          <a:xfrm>
            <a:off x="1008271" y="1364461"/>
            <a:ext cx="5110059"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Sosyal Güvenlik Kurumu Uygulamaları</a:t>
            </a:r>
          </a:p>
        </p:txBody>
      </p:sp>
      <p:sp>
        <p:nvSpPr>
          <p:cNvPr id="8" name="Metin kutusu 7">
            <a:extLst>
              <a:ext uri="{FF2B5EF4-FFF2-40B4-BE49-F238E27FC236}">
                <a16:creationId xmlns:a16="http://schemas.microsoft.com/office/drawing/2014/main" xmlns="" id="{31E7D15A-D454-3E0A-B76D-E8E4CC9AE3E0}"/>
              </a:ext>
            </a:extLst>
          </p:cNvPr>
          <p:cNvSpPr txBox="1"/>
          <p:nvPr/>
        </p:nvSpPr>
        <p:spPr>
          <a:xfrm>
            <a:off x="1909140" y="463025"/>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27146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134766" y="2285923"/>
            <a:ext cx="6439877" cy="923330"/>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Deprem Bölgesinde Hazine ve Maliye Bakanlığı Tarafından Kahramanmaraş’ta Meydana Gelen Depremden Etkilenen Yerler İçin Mücbir Sebep Hali İlan Edildi. </a:t>
            </a:r>
          </a:p>
        </p:txBody>
      </p:sp>
      <p:sp>
        <p:nvSpPr>
          <p:cNvPr id="16" name="Dikdörtgen 15"/>
          <p:cNvSpPr/>
          <p:nvPr/>
        </p:nvSpPr>
        <p:spPr>
          <a:xfrm>
            <a:off x="159350" y="125932"/>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12</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49057" y="3172945"/>
            <a:ext cx="6611293" cy="6109365"/>
          </a:xfrm>
          <a:prstGeom prst="rect">
            <a:avLst/>
          </a:prstGeom>
          <a:noFill/>
        </p:spPr>
        <p:txBody>
          <a:bodyPr wrap="square" rtlCol="0">
            <a:spAutoFit/>
          </a:bodyPr>
          <a:lstStyle/>
          <a:p>
            <a:pPr marL="285750" indent="-285750" algn="just">
              <a:buFont typeface="Wingdings" panose="05000000000000000000" pitchFamily="2" charset="2"/>
              <a:buChar char="$"/>
            </a:pPr>
            <a:r>
              <a:rPr lang="tr-TR" sz="1700" dirty="0">
                <a:latin typeface="Segoe UI Semilight" panose="020B0402040204020203" pitchFamily="34" charset="0"/>
                <a:cs typeface="Segoe UI Semilight" panose="020B0402040204020203" pitchFamily="34" charset="0"/>
              </a:rPr>
              <a:t>06/02/2023 ila 30/04/2023 tarihleri arasında, 5510 sayılı Kanuna göre vermekle yükümlü olunan her türlü bilgi, belge ve beyannamelerin (iş kazaları ile meslek hastalıkları bildirimleri dahil) 26/05/2023 tarihine kadar (bu tarih dahil) Kuruma verilmesi halinde yasal süresi içinde verilmiş sayılacaktır.</a:t>
            </a:r>
          </a:p>
          <a:p>
            <a:pPr marL="285750" indent="-285750" algn="just">
              <a:buFont typeface="Wingdings" panose="05000000000000000000" pitchFamily="2" charset="2"/>
              <a:buChar char="$"/>
            </a:pPr>
            <a:endParaRPr lang="tr-TR" sz="800" dirty="0">
              <a:latin typeface="Segoe UI Semilight" panose="020B0402040204020203" pitchFamily="34" charset="0"/>
              <a:cs typeface="Segoe UI Semilight" panose="020B0402040204020203" pitchFamily="34" charset="0"/>
            </a:endParaRPr>
          </a:p>
          <a:p>
            <a:pPr marL="285750" indent="-285750" algn="just">
              <a:buFont typeface="Wingdings" panose="05000000000000000000" pitchFamily="2" charset="2"/>
              <a:buChar char="$"/>
            </a:pPr>
            <a:r>
              <a:rPr lang="tr-TR" sz="1700" dirty="0">
                <a:latin typeface="Segoe UI Semilight" panose="020B0402040204020203" pitchFamily="34" charset="0"/>
                <a:cs typeface="Segoe UI Semilight" panose="020B0402040204020203" pitchFamily="34" charset="0"/>
              </a:rPr>
              <a:t>06/02/2023 tarihinden önce ödeme süresi dolmuş mevcut prim borçları ile 2023 yılı Ocak, Şubat, Mart, Nisan, Mayıs, Haziran, aylarına ait prim borçları 5510 sayılı Kanunun 89 uncu maddesinde belirtilen gecikme cezası ve gecikme zammı uygulanmaksızın 31/08/2023 tarihine (bu tarih dahil) kadar ertelenecektir</a:t>
            </a:r>
            <a:r>
              <a:rPr lang="tr-TR" sz="1700" dirty="0"/>
              <a:t>.</a:t>
            </a:r>
          </a:p>
          <a:p>
            <a:pPr marL="285750" indent="-285750" algn="just">
              <a:buFont typeface="Wingdings" panose="05000000000000000000" pitchFamily="2" charset="2"/>
              <a:buChar char="$"/>
            </a:pPr>
            <a:endParaRPr lang="tr-TR" sz="800" dirty="0"/>
          </a:p>
          <a:p>
            <a:pPr marL="285750" indent="-285750" algn="just">
              <a:buFont typeface="Wingdings" panose="05000000000000000000" pitchFamily="2" charset="2"/>
              <a:buChar char="$"/>
            </a:pPr>
            <a:r>
              <a:rPr lang="tr-TR" sz="1700" dirty="0">
                <a:latin typeface="Segoe UI Semilight" panose="020B0402040204020203" pitchFamily="34" charset="0"/>
                <a:cs typeface="Segoe UI Semilight" panose="020B0402040204020203" pitchFamily="34" charset="0"/>
              </a:rPr>
              <a:t>Ödeme vadesi geçmiş borçları çeşitli kanunlar uyarınca yeniden yapılandırılmış veya 6183 sayılı Kanun uyarınca tecil ve taksitlendirilmiş olup, kapsama alınan illerdeki yerler için 06/02/2023 tarihi itibarıyla yapılandırma/taksitlendirme işlemleri bozma koşuluna girmemiş işveren, sigortalı ve hak sahiplerinin ödeme vadesi 06/02/2023 ila 31/07/2023 tarihleri arasında sona eren taksitlerini 31/08/2023 kadar ödemeleri halinde yasal süresi içinde ödenmiş sayılacaktır.</a:t>
            </a:r>
          </a:p>
          <a:p>
            <a:pPr marL="285750" indent="-285750" algn="just">
              <a:buFont typeface="Wingdings" panose="05000000000000000000" pitchFamily="2" charset="2"/>
              <a:buChar char="$"/>
            </a:pPr>
            <a:endParaRPr lang="tr-TR" sz="800" dirty="0">
              <a:latin typeface="Segoe UI Semilight" panose="020B0402040204020203" pitchFamily="34" charset="0"/>
              <a:cs typeface="Segoe UI Semilight" panose="020B0402040204020203" pitchFamily="34" charset="0"/>
            </a:endParaRPr>
          </a:p>
          <a:p>
            <a:pPr marL="285750" indent="-285750" algn="just">
              <a:buFont typeface="Wingdings" panose="05000000000000000000" pitchFamily="2" charset="2"/>
              <a:buChar char="$"/>
            </a:pPr>
            <a:r>
              <a:rPr lang="tr-TR" sz="1700" dirty="0">
                <a:latin typeface="Segoe UI Semilight" panose="020B0402040204020203" pitchFamily="34" charset="0"/>
                <a:cs typeface="Segoe UI Semilight" panose="020B0402040204020203" pitchFamily="34" charset="0"/>
              </a:rPr>
              <a:t>Borçlanma ve ihya kapsamındaki borçlardan son ödeme tarihi 06/02/2023 ila 31/08/2023 tarihleri arasında olanlar için son ödeme tarihi 31/08/2023 olarak dikkate alınacaktır</a:t>
            </a:r>
            <a:r>
              <a:rPr lang="tr-TR" dirty="0">
                <a:latin typeface="Segoe UI Semilight" panose="020B0402040204020203" pitchFamily="34" charset="0"/>
                <a:cs typeface="Segoe UI Semilight" panose="020B0402040204020203" pitchFamily="34" charset="0"/>
              </a:rPr>
              <a:t>.</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6" name="Metin kutusu 5">
            <a:extLst>
              <a:ext uri="{FF2B5EF4-FFF2-40B4-BE49-F238E27FC236}">
                <a16:creationId xmlns:a16="http://schemas.microsoft.com/office/drawing/2014/main" xmlns="" id="{F10AAF46-9885-1632-0AEA-FB5CE61B4D32}"/>
              </a:ext>
            </a:extLst>
          </p:cNvPr>
          <p:cNvSpPr txBox="1"/>
          <p:nvPr/>
        </p:nvSpPr>
        <p:spPr>
          <a:xfrm>
            <a:off x="1008271" y="1364461"/>
            <a:ext cx="5110059"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Sosyal Güvenlik Kurumu Uygulamaları</a:t>
            </a:r>
          </a:p>
        </p:txBody>
      </p:sp>
      <p:sp>
        <p:nvSpPr>
          <p:cNvPr id="8" name="Metin kutusu 7">
            <a:extLst>
              <a:ext uri="{FF2B5EF4-FFF2-40B4-BE49-F238E27FC236}">
                <a16:creationId xmlns:a16="http://schemas.microsoft.com/office/drawing/2014/main" xmlns="" id="{66416C31-D3D3-D88D-DABB-5E84B8FE4977}"/>
              </a:ext>
            </a:extLst>
          </p:cNvPr>
          <p:cNvSpPr txBox="1"/>
          <p:nvPr/>
        </p:nvSpPr>
        <p:spPr>
          <a:xfrm>
            <a:off x="1909140" y="463025"/>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2" name="Dikdörtgen 1"/>
          <p:cNvSpPr/>
          <p:nvPr/>
        </p:nvSpPr>
        <p:spPr>
          <a:xfrm>
            <a:off x="1279323" y="9084001"/>
            <a:ext cx="4567953" cy="369332"/>
          </a:xfrm>
          <a:prstGeom prst="rect">
            <a:avLst/>
          </a:prstGeom>
        </p:spPr>
        <p:txBody>
          <a:bodyPr wrap="square">
            <a:spAutoFit/>
          </a:bodyPr>
          <a:lstStyle/>
          <a:p>
            <a:r>
              <a:rPr lang="tr-TR" b="1" dirty="0">
                <a:solidFill>
                  <a:prstClr val="black"/>
                </a:solidFill>
                <a:latin typeface="Segoe UI Semilight" panose="020B0402040204020203" pitchFamily="34" charset="0"/>
                <a:cs typeface="Segoe UI Semilight" panose="020B0402040204020203" pitchFamily="34" charset="0"/>
              </a:rPr>
              <a:t>Duyurunun tam metni </a:t>
            </a:r>
            <a:r>
              <a:rPr lang="tr-TR" b="1" dirty="0">
                <a:solidFill>
                  <a:prstClr val="black"/>
                </a:solidFill>
                <a:latin typeface="Segoe UI Semilight" panose="020B0402040204020203" pitchFamily="34" charset="0"/>
                <a:cs typeface="Segoe UI Semilight" panose="020B0402040204020203" pitchFamily="34" charset="0"/>
                <a:hlinkClick r:id="rId4"/>
              </a:rPr>
              <a:t>bağlantıdadır</a:t>
            </a:r>
            <a:r>
              <a:rPr lang="tr-TR" b="1" dirty="0">
                <a:solidFill>
                  <a:prstClr val="black"/>
                </a:solidFill>
                <a:latin typeface="Segoe UI Semilight" panose="020B0402040204020203" pitchFamily="34" charset="0"/>
                <a:cs typeface="Segoe UI Semilight" panose="020B0402040204020203" pitchFamily="34" charset="0"/>
              </a:rPr>
              <a:t>.</a:t>
            </a:r>
            <a:endParaRPr lang="en-US" dirty="0"/>
          </a:p>
        </p:txBody>
      </p:sp>
    </p:spTree>
    <p:extLst>
      <p:ext uri="{BB962C8B-B14F-4D97-AF65-F5344CB8AC3E}">
        <p14:creationId xmlns:p14="http://schemas.microsoft.com/office/powerpoint/2010/main" val="145985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 y="-38846"/>
            <a:ext cx="6857999" cy="1001909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2" name="Metin kutusu 1">
            <a:extLst>
              <a:ext uri="{FF2B5EF4-FFF2-40B4-BE49-F238E27FC236}">
                <a16:creationId xmlns:a16="http://schemas.microsoft.com/office/drawing/2014/main" xmlns="" id="{ACD4DF85-ABB6-48E3-B1A2-E24AECBF7B5F}"/>
              </a:ext>
              <a:ext uri="{C183D7F6-B498-43B3-948B-1728B52AA6E4}">
                <adec:decorative xmlns:adec="http://schemas.microsoft.com/office/drawing/2017/decorative" xmlns="" val="1"/>
              </a:ext>
            </a:extLst>
          </p:cNvPr>
          <p:cNvSpPr txBox="1"/>
          <p:nvPr/>
        </p:nvSpPr>
        <p:spPr>
          <a:xfrm>
            <a:off x="1055077" y="1221197"/>
            <a:ext cx="4736123" cy="523220"/>
          </a:xfrm>
          <a:prstGeom prst="rect">
            <a:avLst/>
          </a:prstGeom>
          <a:noFill/>
        </p:spPr>
        <p:txBody>
          <a:bodyPr wrap="square" rtlCol="0">
            <a:spAutoFit/>
          </a:bodyPr>
          <a:lstStyle/>
          <a:p>
            <a:pPr algn="ctr">
              <a:defRPr/>
            </a:pPr>
            <a:r>
              <a:rPr lang="tr-TR" sz="2800" dirty="0">
                <a:solidFill>
                  <a:prstClr val="white"/>
                </a:solidFill>
                <a:latin typeface="Segoe UI Semibold" panose="020B0702040204020203" pitchFamily="34" charset="0"/>
                <a:cs typeface="Segoe UI Semibold" panose="020B0702040204020203" pitchFamily="34" charset="0"/>
              </a:rPr>
              <a:t>TÜM TÜRKİYE TEK YÜREK!</a:t>
            </a:r>
          </a:p>
        </p:txBody>
      </p:sp>
      <p:sp>
        <p:nvSpPr>
          <p:cNvPr id="6" name="Metin kutusu 5"/>
          <p:cNvSpPr txBox="1"/>
          <p:nvPr/>
        </p:nvSpPr>
        <p:spPr>
          <a:xfrm>
            <a:off x="230553" y="2708542"/>
            <a:ext cx="6385169" cy="4524315"/>
          </a:xfrm>
          <a:prstGeom prst="rect">
            <a:avLst/>
          </a:prstGeom>
          <a:noFill/>
        </p:spPr>
        <p:txBody>
          <a:bodyPr wrap="square" rtlCol="0">
            <a:spAutoFit/>
          </a:bodyPr>
          <a:lstStyle/>
          <a:p>
            <a:pPr algn="ct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Sivil </a:t>
            </a:r>
            <a:r>
              <a:rPr lang="tr-TR" sz="2400"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toplum</a:t>
            </a: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 kuruluşları, dernekler, mesleki birlikler, şirketler ve gönüllüler depremin yaralarını sarmak için tek yürek oldu. </a:t>
            </a:r>
          </a:p>
          <a:p>
            <a:pPr algn="ctr"/>
            <a:endPar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a:p>
            <a:pPr algn="ct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 firmalarımız da var gücüyle tüm imkanlarını deprem bölgesine yardım için seferber etti. </a:t>
            </a:r>
          </a:p>
          <a:p>
            <a:pPr algn="ctr"/>
            <a:endPar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a:p>
            <a:pPr algn="ct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Yardım ve destek faaliyetlerini paylaşmak isteyen üyelerimizin çalışmalarına bu haftaki bültenimizde yer veriyoruz, önümüzdeki haftalarda da paylaşmaya devam edeceğiz. </a:t>
            </a:r>
          </a:p>
        </p:txBody>
      </p:sp>
    </p:spTree>
    <p:extLst>
      <p:ext uri="{BB962C8B-B14F-4D97-AF65-F5344CB8AC3E}">
        <p14:creationId xmlns:p14="http://schemas.microsoft.com/office/powerpoint/2010/main" val="282549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1915Çanakkale Köprüsü Projesi Yardımları Afet Bölgesinde</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14</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79399" y="2691378"/>
            <a:ext cx="6470788" cy="2585323"/>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1915Çanakkale Projesi içlerinde doktor, sağlık ekibi ve dört yüksekte çalışma uzmanının bulunduğu 58 kişilik gönüllü ekibi ile afet bölgelerindeki arama-kurtarma çalışmalarına destek veriyor.</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Proje şantiyesindeki iki ekskavatör, beş </a:t>
            </a:r>
            <a:r>
              <a:rPr lang="tr-TR" dirty="0" err="1">
                <a:latin typeface="Segoe UI Semilight" panose="020B0402040204020203" pitchFamily="34" charset="0"/>
                <a:cs typeface="Segoe UI Semilight" panose="020B0402040204020203" pitchFamily="34" charset="0"/>
              </a:rPr>
              <a:t>hi-up</a:t>
            </a:r>
            <a:r>
              <a:rPr lang="tr-TR" dirty="0">
                <a:latin typeface="Segoe UI Semilight" panose="020B0402040204020203" pitchFamily="34" charset="0"/>
                <a:cs typeface="Segoe UI Semilight" panose="020B0402040204020203" pitchFamily="34" charset="0"/>
              </a:rPr>
              <a:t>, bir adet 35 tonluk vinçten oluşan sekiz iş makinası, bir ambulans, mobil tuvalet ve vidanjör, kışlık giyim malzemeleri, kişisel hijyen malzemeleri, gıda gibi ihtiyaç malzemelerinin bölgeye ulaşmasını sağladı.</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1915ÇANAKKALE KÖPRÜSÜ</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75" y="5255269"/>
            <a:ext cx="5778500" cy="4241800"/>
          </a:xfrm>
          <a:prstGeom prst="rect">
            <a:avLst/>
          </a:prstGeom>
          <a:ln>
            <a:noFill/>
          </a:ln>
          <a:effectLst>
            <a:softEdge rad="112500"/>
          </a:effectLst>
        </p:spPr>
      </p:pic>
      <p:sp>
        <p:nvSpPr>
          <p:cNvPr id="2" name="Dikdörtgen 1">
            <a:extLst>
              <a:ext uri="{FF2B5EF4-FFF2-40B4-BE49-F238E27FC236}">
                <a16:creationId xmlns:a16="http://schemas.microsoft.com/office/drawing/2014/main" xmlns="" id="{9CF29E99-D14B-D0C5-BBDE-6740B07236F4}"/>
              </a:ext>
            </a:extLst>
          </p:cNvPr>
          <p:cNvSpPr/>
          <p:nvPr/>
        </p:nvSpPr>
        <p:spPr>
          <a:xfrm>
            <a:off x="239625" y="9710430"/>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202020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54816" y="2302901"/>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CENGİZ </a:t>
            </a:r>
            <a:r>
              <a:rPr lang="tr-TR" b="1" dirty="0" smtClean="0">
                <a:latin typeface="Segoe UI Semilight" panose="020B0402040204020203" pitchFamily="34" charset="0"/>
                <a:cs typeface="Segoe UI Semilight" panose="020B0402040204020203" pitchFamily="34" charset="0"/>
              </a:rPr>
              <a:t>Holding Ekibi </a:t>
            </a:r>
            <a:r>
              <a:rPr lang="tr-TR" b="1" dirty="0">
                <a:latin typeface="Segoe UI Semilight" panose="020B0402040204020203" pitchFamily="34" charset="0"/>
                <a:cs typeface="Segoe UI Semilight" panose="020B0402040204020203" pitchFamily="34" charset="0"/>
              </a:rPr>
              <a:t>Bölgede Çalışmalarını Sürdürüyor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15</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40431" y="2677096"/>
            <a:ext cx="6470788" cy="4524315"/>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CENGİZ </a:t>
            </a:r>
            <a:r>
              <a:rPr lang="tr-TR" dirty="0" smtClean="0">
                <a:latin typeface="Segoe UI Semilight" panose="020B0402040204020203" pitchFamily="34" charset="0"/>
                <a:cs typeface="Segoe UI Semilight" panose="020B0402040204020203" pitchFamily="34" charset="0"/>
              </a:rPr>
              <a:t>Holding’in </a:t>
            </a:r>
            <a:r>
              <a:rPr lang="tr-TR" dirty="0">
                <a:latin typeface="Segoe UI Semilight" panose="020B0402040204020203" pitchFamily="34" charset="0"/>
                <a:cs typeface="Segoe UI Semilight" panose="020B0402040204020203" pitchFamily="34" charset="0"/>
              </a:rPr>
              <a:t>1003 kişilik arama kurtarma ekibi bölgede çalışmalarını sürdürüyor. İlk günden itibaren bölgeye gönderilen iş makinalarının yanı sıra  bu makinalar için gerekli olan mühendis, formen, operatör gibi teknik ekipten oluşan yaklaşık 250 kişi  de sahadaki çalışmalara katılıyor. İş makineleri için gerekli şoför, mühendis, formen, operatör gibi teknik ekipten oluşan yaklaşık 187 kişi de deprem bölgesindeki çalışmalara destek vermeye devam ediyor. </a:t>
            </a:r>
          </a:p>
          <a:p>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Ayrıca Malatya'da hizmete başlayan 5.000 kişilik çadır yemekhanenin ardından Adıyaman ve Gaziantep İslahiye'de de 13 Şubat'tan itibaren yine 5'er bin kişilik sıcak yemek dağıtımı gerçekleştirecek. İslahiye ve Hatay’da ayrıca 2 ekmek fabrikası desteği sağlandı. Tüm bu çalışmalara ilaveten 400 milyon TL’si </a:t>
            </a:r>
            <a:r>
              <a:rPr lang="tr-TR" dirty="0" err="1">
                <a:latin typeface="Segoe UI Semilight" panose="020B0402040204020203" pitchFamily="34" charset="0"/>
                <a:cs typeface="Segoe UI Semilight" panose="020B0402040204020203" pitchFamily="34" charset="0"/>
              </a:rPr>
              <a:t>AFAD’a</a:t>
            </a:r>
            <a:r>
              <a:rPr lang="tr-TR" dirty="0">
                <a:latin typeface="Segoe UI Semilight" panose="020B0402040204020203" pitchFamily="34" charset="0"/>
                <a:cs typeface="Segoe UI Semilight" panose="020B0402040204020203" pitchFamily="34" charset="0"/>
              </a:rPr>
              <a:t>, 100 milyon TL’si ise </a:t>
            </a:r>
            <a:r>
              <a:rPr lang="tr-TR" dirty="0" err="1">
                <a:latin typeface="Segoe UI Semilight" panose="020B0402040204020203" pitchFamily="34" charset="0"/>
                <a:cs typeface="Segoe UI Semilight" panose="020B0402040204020203" pitchFamily="34" charset="0"/>
              </a:rPr>
              <a:t>AHBAP’a</a:t>
            </a:r>
            <a:r>
              <a:rPr lang="tr-TR" dirty="0">
                <a:latin typeface="Segoe UI Semilight" panose="020B0402040204020203" pitchFamily="34" charset="0"/>
                <a:cs typeface="Segoe UI Semilight" panose="020B0402040204020203" pitchFamily="34" charset="0"/>
              </a:rPr>
              <a:t> olmak üzere toplam 500 milyon TL bağış yapıldı. </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smtClean="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CENGİZ HOLDİNG</a:t>
            </a: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252" y="7116338"/>
            <a:ext cx="3664444" cy="2530912"/>
          </a:xfrm>
          <a:prstGeom prst="rect">
            <a:avLst/>
          </a:prstGeom>
          <a:ln>
            <a:noFill/>
          </a:ln>
          <a:effectLst>
            <a:softEdge rad="112500"/>
          </a:effectLst>
        </p:spPr>
      </p:pic>
      <p:sp>
        <p:nvSpPr>
          <p:cNvPr id="5" name="Dikdörtgen 4">
            <a:extLst>
              <a:ext uri="{FF2B5EF4-FFF2-40B4-BE49-F238E27FC236}">
                <a16:creationId xmlns:a16="http://schemas.microsoft.com/office/drawing/2014/main" xmlns="" id="{7DA3A1D6-16C1-B79F-D837-688A75ED65B8}"/>
              </a:ext>
            </a:extLst>
          </p:cNvPr>
          <p:cNvSpPr/>
          <p:nvPr/>
        </p:nvSpPr>
        <p:spPr>
          <a:xfrm>
            <a:off x="282600" y="9710430"/>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428220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CK Enerji’nin Bölgeye Yardımları Ulaşıyor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16</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79399" y="2691378"/>
            <a:ext cx="6326565" cy="3139321"/>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CK Enerji AFAD ve Kızılay ile koordineli bir şekilde depremzedelere 200'e yakın teknik personel, 5 tır dolusu elektriksel malzeme, 57 adet jeneratör, 60'ın üzerinde arazi aracıyla destek veriyor. </a:t>
            </a:r>
          </a:p>
          <a:p>
            <a:pPr algn="just"/>
            <a:endParaRPr lang="tr-TR"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Akdeniz, Çamlıbel ve Boğaziçi </a:t>
            </a:r>
            <a:r>
              <a:rPr lang="tr-TR" dirty="0" err="1">
                <a:latin typeface="Segoe UI Semilight" panose="020B0402040204020203" pitchFamily="34" charset="0"/>
                <a:cs typeface="Segoe UI Semilight" panose="020B0402040204020203" pitchFamily="34" charset="0"/>
              </a:rPr>
              <a:t>EDAŞ'lar</a:t>
            </a:r>
            <a:r>
              <a:rPr lang="tr-TR" dirty="0">
                <a:latin typeface="Segoe UI Semilight" panose="020B0402040204020203" pitchFamily="34" charset="0"/>
                <a:cs typeface="Segoe UI Semilight" panose="020B0402040204020203" pitchFamily="34" charset="0"/>
              </a:rPr>
              <a:t> olarak Adıyaman, Hatay ve Kahramanmaraş vilayetlerinde deprem felaketi nedeniyle olumsuz etkilenen elektrik dağıtım hizmetlerinin en kısa zamanda normale döndürülmesi için, kriz masası da dahil olmak üzere birçok alanda yoğun çalışmalar ise gece gündüz sürmekte. </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CK ENERJİ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49" y="5750540"/>
            <a:ext cx="6210301" cy="3850329"/>
          </a:xfrm>
          <a:prstGeom prst="rect">
            <a:avLst/>
          </a:prstGeom>
          <a:ln>
            <a:noFill/>
          </a:ln>
          <a:effectLst>
            <a:softEdge rad="112500"/>
          </a:effectLst>
        </p:spPr>
      </p:pic>
      <p:sp>
        <p:nvSpPr>
          <p:cNvPr id="2" name="Dikdörtgen 1">
            <a:extLst>
              <a:ext uri="{FF2B5EF4-FFF2-40B4-BE49-F238E27FC236}">
                <a16:creationId xmlns:a16="http://schemas.microsoft.com/office/drawing/2014/main" xmlns="" id="{9C629105-E5A1-8E27-5222-E2E9A38E5CB3}"/>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38107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err="1">
                <a:latin typeface="Segoe UI Semilight" panose="020B0402040204020203" pitchFamily="34" charset="0"/>
                <a:cs typeface="Segoe UI Semilight" panose="020B0402040204020203" pitchFamily="34" charset="0"/>
              </a:rPr>
              <a:t>DOĞUŞ’un</a:t>
            </a:r>
            <a:r>
              <a:rPr lang="tr-TR" b="1" dirty="0">
                <a:latin typeface="Segoe UI Semilight" panose="020B0402040204020203" pitchFamily="34" charset="0"/>
                <a:cs typeface="Segoe UI Semilight" panose="020B0402040204020203" pitchFamily="34" charset="0"/>
              </a:rPr>
              <a:t> Bölgeye Yardımları Ulaşıyor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17</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79399" y="2691378"/>
            <a:ext cx="6326565" cy="3693319"/>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DOĞUŞ İNŞAAT şantiyelerindeki vinçli kamyon, </a:t>
            </a:r>
            <a:r>
              <a:rPr lang="tr-TR" dirty="0" err="1">
                <a:latin typeface="Segoe UI Semilight" panose="020B0402040204020203" pitchFamily="34" charset="0"/>
                <a:cs typeface="Segoe UI Semilight" panose="020B0402040204020203" pitchFamily="34" charset="0"/>
              </a:rPr>
              <a:t>excavator</a:t>
            </a:r>
            <a:r>
              <a:rPr lang="tr-TR" dirty="0">
                <a:latin typeface="Segoe UI Semilight" panose="020B0402040204020203" pitchFamily="34" charset="0"/>
                <a:cs typeface="Segoe UI Semilight" panose="020B0402040204020203" pitchFamily="34" charset="0"/>
              </a:rPr>
              <a:t>, kamyon, binek araçlar, jeneratörler, konteynerler ve büyük miktarda destek malzemeleri uzman personeli ile deprem bölgesine ulaştırıldı.</a:t>
            </a:r>
          </a:p>
          <a:p>
            <a:pPr algn="just"/>
            <a:endParaRPr lang="tr-TR"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DOĞUŞ GRUP tarafından TÜVTÜRK muayene istasyonları kapsamında bölgedeki 13 istasyonu barınma amacıyla tahsis edildi. İstasyona konulan konteynerler vasıtası ile her gün 1000’den fazla kişinin barınması sağlandı. Aynı zamanda istasyonlar yemek servisi alanı olarak da kullanılmaktadır.</a:t>
            </a:r>
          </a:p>
          <a:p>
            <a:pPr algn="just"/>
            <a:endParaRPr lang="tr-TR"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Uçak kiralamak suretiyle bölgeye yemek, su, yemek servisleri için malzemenin servis elemanları ile birlikte transferi sağlandı.</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DOĞUŞ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15" y="6625984"/>
            <a:ext cx="4527620" cy="2929197"/>
          </a:xfrm>
          <a:prstGeom prst="rect">
            <a:avLst/>
          </a:prstGeom>
          <a:ln>
            <a:noFill/>
          </a:ln>
          <a:effectLst>
            <a:softEdge rad="112500"/>
          </a:effectLst>
        </p:spPr>
      </p:pic>
      <p:sp>
        <p:nvSpPr>
          <p:cNvPr id="2" name="Dikdörtgen 1">
            <a:extLst>
              <a:ext uri="{FF2B5EF4-FFF2-40B4-BE49-F238E27FC236}">
                <a16:creationId xmlns:a16="http://schemas.microsoft.com/office/drawing/2014/main" xmlns="" id="{9E41CB5E-90EB-35EF-7C9E-CE3DDA2DB931}"/>
              </a:ext>
            </a:extLst>
          </p:cNvPr>
          <p:cNvSpPr/>
          <p:nvPr/>
        </p:nvSpPr>
        <p:spPr>
          <a:xfrm>
            <a:off x="292912" y="974932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19937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DORÇE PREFABRİK ’ten Afet Bölgesine Destek </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159000" y="484645"/>
            <a:ext cx="2834720"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18</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66087" y="2691378"/>
            <a:ext cx="6584100" cy="3693319"/>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DORÇE tarafından deprem felaketini takiben ilk etapta fabrika stoklarında hazır bulunan tüm yaşam konteynerleri afet bölgesinde kullanılmak üzere </a:t>
            </a:r>
            <a:r>
              <a:rPr lang="tr-TR" dirty="0" err="1">
                <a:latin typeface="Segoe UI Semilight" panose="020B0402040204020203" pitchFamily="34" charset="0"/>
                <a:cs typeface="Segoe UI Semilight" panose="020B0402040204020203" pitchFamily="34" charset="0"/>
              </a:rPr>
              <a:t>AFAD’a</a:t>
            </a:r>
            <a:r>
              <a:rPr lang="tr-TR" dirty="0">
                <a:latin typeface="Segoe UI Semilight" panose="020B0402040204020203" pitchFamily="34" charset="0"/>
                <a:cs typeface="Segoe UI Semilight" panose="020B0402040204020203" pitchFamily="34" charset="0"/>
              </a:rPr>
              <a:t> hibe edildi. </a:t>
            </a:r>
          </a:p>
          <a:p>
            <a:pPr algn="just"/>
            <a:r>
              <a:rPr lang="tr-TR" dirty="0">
                <a:latin typeface="Segoe UI Semilight" panose="020B0402040204020203" pitchFamily="34" charset="0"/>
                <a:cs typeface="Segoe UI Semilight" panose="020B0402040204020203" pitchFamily="34" charset="0"/>
              </a:rPr>
              <a:t/>
            </a:r>
            <a:br>
              <a:rPr lang="tr-TR" dirty="0">
                <a:latin typeface="Segoe UI Semilight" panose="020B0402040204020203" pitchFamily="34" charset="0"/>
                <a:cs typeface="Segoe UI Semilight" panose="020B0402040204020203" pitchFamily="34" charset="0"/>
              </a:rPr>
            </a:br>
            <a:r>
              <a:rPr lang="tr-TR" dirty="0">
                <a:latin typeface="Segoe UI Semilight" panose="020B0402040204020203" pitchFamily="34" charset="0"/>
                <a:cs typeface="Segoe UI Semilight" panose="020B0402040204020203" pitchFamily="34" charset="0"/>
              </a:rPr>
              <a:t>Adıyaman ve etrafındaki bölgede bulunan tüm şantiyelerindeki konaklama imkanları depremden etkilenen halkın hizmetine sunuldu. Şantiyelerinde bulunan tüm makine ekipmanlar (ekskavatör, vinç vb.) ilgili kamu kurumlarının arama kurtarma çalışmalarında kullanılmak üzere tahsis edildi. </a:t>
            </a:r>
            <a:br>
              <a:rPr lang="tr-TR" dirty="0">
                <a:latin typeface="Segoe UI Semilight" panose="020B0402040204020203" pitchFamily="34" charset="0"/>
                <a:cs typeface="Segoe UI Semilight" panose="020B0402040204020203" pitchFamily="34" charset="0"/>
              </a:rPr>
            </a:br>
            <a:r>
              <a:rPr lang="tr-TR" dirty="0">
                <a:latin typeface="Segoe UI Semilight" panose="020B0402040204020203" pitchFamily="34" charset="0"/>
                <a:cs typeface="Segoe UI Semilight" panose="020B0402040204020203" pitchFamily="34" charset="0"/>
              </a:rPr>
              <a:t> </a:t>
            </a:r>
            <a:br>
              <a:rPr lang="tr-TR" dirty="0">
                <a:latin typeface="Segoe UI Semilight" panose="020B0402040204020203" pitchFamily="34" charset="0"/>
                <a:cs typeface="Segoe UI Semilight" panose="020B0402040204020203" pitchFamily="34" charset="0"/>
              </a:rPr>
            </a:br>
            <a:r>
              <a:rPr lang="tr-TR" dirty="0">
                <a:latin typeface="Segoe UI Semilight" panose="020B0402040204020203" pitchFamily="34" charset="0"/>
                <a:cs typeface="Segoe UI Semilight" panose="020B0402040204020203" pitchFamily="34" charset="0"/>
              </a:rPr>
              <a:t>Yaşanan felakette vatandaşlarımıza barınma ihtiyacının ötesinde destek olmak adına her türlü giyim malzemesi de kolilerle bölgeye sevk edildi.</a:t>
            </a:r>
          </a:p>
        </p:txBody>
      </p:sp>
      <p:sp>
        <p:nvSpPr>
          <p:cNvPr id="11" name="Metin kutusu 10"/>
          <p:cNvSpPr txBox="1"/>
          <p:nvPr/>
        </p:nvSpPr>
        <p:spPr>
          <a:xfrm>
            <a:off x="1389924" y="1359745"/>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DORÇE PREFABRİK</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64" y="6489463"/>
            <a:ext cx="5581266" cy="3111406"/>
          </a:xfrm>
          <a:prstGeom prst="rect">
            <a:avLst/>
          </a:prstGeom>
          <a:ln>
            <a:noFill/>
          </a:ln>
          <a:effectLst>
            <a:softEdge rad="112500"/>
          </a:effectLst>
        </p:spPr>
      </p:pic>
      <p:sp>
        <p:nvSpPr>
          <p:cNvPr id="5" name="Dikdörtgen 4">
            <a:extLst>
              <a:ext uri="{FF2B5EF4-FFF2-40B4-BE49-F238E27FC236}">
                <a16:creationId xmlns:a16="http://schemas.microsoft.com/office/drawing/2014/main" xmlns="" id="{945CD34B-DA74-F67C-C0AD-F407C7331AE6}"/>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201819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ENKA Deprem Bölgelerine Destek Vermeye Devam Ediyor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19</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1862" y="2691378"/>
            <a:ext cx="6728325" cy="3970318"/>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ENKA, afet bölgelerinin ihtiyaçları doğrultusunda arama-kurtarma çalışmalarında kullanılmak üzere makine ve ekipmanı, iştiraki olan ENKA Pazarlama firmasının destek ve sıkı çalışmaları ile sahaya ulaştırdı. Bölgelere 4 ekskavatör, 1 mobil vinç ve 2 dizel </a:t>
            </a:r>
            <a:r>
              <a:rPr lang="tr-TR" dirty="0" err="1">
                <a:latin typeface="Segoe UI Semilight" panose="020B0402040204020203" pitchFamily="34" charset="0"/>
                <a:cs typeface="Segoe UI Semilight" panose="020B0402040204020203" pitchFamily="34" charset="0"/>
              </a:rPr>
              <a:t>forklift</a:t>
            </a:r>
            <a:r>
              <a:rPr lang="tr-TR" dirty="0">
                <a:latin typeface="Segoe UI Semilight" panose="020B0402040204020203" pitchFamily="34" charset="0"/>
                <a:cs typeface="Segoe UI Semilight" panose="020B0402040204020203" pitchFamily="34" charset="0"/>
              </a:rPr>
              <a:t> göndermiş olmakla beraber ekipleriyle 7/24 ulaşılabilir teknik destek hizmeti de vermektedir. </a:t>
            </a:r>
          </a:p>
          <a:p>
            <a:pPr algn="just"/>
            <a:r>
              <a:rPr lang="tr-TR" dirty="0">
                <a:latin typeface="Segoe UI Semilight" panose="020B0402040204020203" pitchFamily="34" charset="0"/>
                <a:cs typeface="Segoe UI Semilight" panose="020B0402040204020203" pitchFamily="34" charset="0"/>
              </a:rPr>
              <a:t> </a:t>
            </a:r>
          </a:p>
          <a:p>
            <a:pPr algn="just"/>
            <a:r>
              <a:rPr lang="tr-TR" dirty="0">
                <a:latin typeface="Segoe UI Semilight" panose="020B0402040204020203" pitchFamily="34" charset="0"/>
                <a:cs typeface="Segoe UI Semilight" panose="020B0402040204020203" pitchFamily="34" charset="0"/>
              </a:rPr>
              <a:t>Ayrıca ENKA Vakfı koordinasyonu altında, depremden etkilenen bölgelere, gerekli kontrol ve tasnif işlemleri sonrasında, çadır, ısıtıcı, jeneratör, muhtelif inşaat el aletleri, elektronik aletler, tıbbi malzemeler, su, kuru gıda, kıyafet, battaniye ve hijyen setlerinin dağıtımı gerçekleşti. ENKA, bölgelerde ihtiyaç duyulan malzemelerle ilgili yerel idarelerden güncel bilgileri alarak sevkiyatları için hız kesmeden çalışmalarını sürdürmektedir.</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ENKA </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14" y="6661696"/>
            <a:ext cx="6345412" cy="3304229"/>
          </a:xfrm>
          <a:prstGeom prst="rect">
            <a:avLst/>
          </a:prstGeom>
          <a:ln>
            <a:noFill/>
          </a:ln>
          <a:effectLst>
            <a:softEdge rad="112500"/>
          </a:effectLst>
        </p:spPr>
      </p:pic>
    </p:spTree>
    <p:extLst>
      <p:ext uri="{BB962C8B-B14F-4D97-AF65-F5344CB8AC3E}">
        <p14:creationId xmlns:p14="http://schemas.microsoft.com/office/powerpoint/2010/main" val="701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75302" y="4221815"/>
            <a:ext cx="6189622" cy="5478423"/>
          </a:xfrm>
          <a:prstGeom prst="rect">
            <a:avLst/>
          </a:prstGeom>
          <a:noFill/>
        </p:spPr>
        <p:txBody>
          <a:bodyPr wrap="square" rtlCol="0">
            <a:spAutoFit/>
          </a:bodyPr>
          <a:lstStyle/>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Depremlerde hayatını kaybeden vatandaşlarımıza Allah'tan rahmet, yakınlarına baş sağlığı ve sabır, yaralılara acil şifa, bölgede arama kurtarma çalışmalarında, yardım faaliyetlerinde görev alan tüm görevlilere ve gönüllülere güç kuvvet diliyoruz. </a:t>
            </a:r>
          </a:p>
          <a:p>
            <a:pPr algn="just">
              <a:defRPr/>
            </a:pP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Sendikamız ve üyelerimiz de depremin yaralarının en kısa zamanda sarılabilmesi için devletimizin ilgili kurumlarıyla koordinasyon içinde çalışmalarını yürütüyor. Depremden etkilenen tüm bölgelere makine, ekipman ve teknik personel desteği başta olmak üzere tüm imkanlarını seferber etmiş durumda. Üyesi bulunduğumuz Türkiye İşveren Sendikaları Konfederasyonu da AFAD ve Türk Kızılay ile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koordinasyon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içinde çalışmalarını sürdürüyor. Böyle büyük bir felaket karşısında elbette yapılacak daha çok şey var. Çalışmalarımızı aralıksız sürdüreceğiz. Bu zor günleri güç ve gönül birliği ile aşacağız. </a:t>
            </a:r>
          </a:p>
          <a:p>
            <a:pPr algn="just">
              <a:defRPr/>
            </a:pPr>
            <a:endParaRPr lang="tr-TR" sz="14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Celal Koloğlu</a:t>
            </a: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Yönetim Kurulu Başkanı </a:t>
            </a:r>
          </a:p>
        </p:txBody>
      </p:sp>
      <p:sp>
        <p:nvSpPr>
          <p:cNvPr id="7" name="Dikdörtgen 6"/>
          <p:cNvSpPr/>
          <p:nvPr/>
        </p:nvSpPr>
        <p:spPr>
          <a:xfrm>
            <a:off x="-3" y="-38846"/>
            <a:ext cx="6857999" cy="16724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rPr>
              <a:t>    </a:t>
            </a: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Başkan’ın Mesajı </a:t>
            </a:r>
          </a:p>
        </p:txBody>
      </p:sp>
      <p:sp>
        <p:nvSpPr>
          <p:cNvPr id="2" name="Metin kutusu 1">
            <a:extLst>
              <a:ext uri="{FF2B5EF4-FFF2-40B4-BE49-F238E27FC236}">
                <a16:creationId xmlns:a16="http://schemas.microsoft.com/office/drawing/2014/main" xmlns="" id="{ACD4DF85-ABB6-48E3-B1A2-E24AECBF7B5F}"/>
              </a:ext>
              <a:ext uri="{C183D7F6-B498-43B3-948B-1728B52AA6E4}">
                <adec:decorative xmlns:adec="http://schemas.microsoft.com/office/drawing/2017/decorative" xmlns="" val="1"/>
              </a:ext>
            </a:extLst>
          </p:cNvPr>
          <p:cNvSpPr txBox="1"/>
          <p:nvPr/>
        </p:nvSpPr>
        <p:spPr>
          <a:xfrm>
            <a:off x="2330299" y="1913491"/>
            <a:ext cx="4234625" cy="2308324"/>
          </a:xfrm>
          <a:prstGeom prst="rect">
            <a:avLst/>
          </a:prstGeom>
          <a:noFill/>
        </p:spPr>
        <p:txBody>
          <a:bodyPr wrap="square" rtlCol="0">
            <a:spAutoFit/>
          </a:bodyPr>
          <a:lstStyle/>
          <a:p>
            <a:pPr algn="just">
              <a:defRPr/>
            </a:pPr>
            <a:r>
              <a:rPr lang="tr-TR" dirty="0">
                <a:solidFill>
                  <a:prstClr val="black"/>
                </a:solidFill>
                <a:latin typeface="Segoe UI Semilight" panose="020B0402040204020203" pitchFamily="34" charset="0"/>
                <a:cs typeface="Segoe UI Semilight" panose="020B0402040204020203" pitchFamily="34" charset="0"/>
              </a:rPr>
              <a:t>6 Şubat sabahı kapkara bir güne uyandık. Asrın felaketi olarak nitelendirilen, Cumhuriyet tarihimizin en büyük doğal afeti ile, tüm Türkiye’yi yasa boğan merkez üssü Kahramanmaraş olan depremlerle yıkıldık. Acımız tarifsiz, kelimeler kifayetsiz yaşadıklarımız karşısında. </a:t>
            </a:r>
          </a:p>
        </p:txBody>
      </p:sp>
      <p:sp>
        <p:nvSpPr>
          <p:cNvPr id="3" name="Dikdörtgen 2">
            <a:extLst>
              <a:ext uri="{FF2B5EF4-FFF2-40B4-BE49-F238E27FC236}">
                <a16:creationId xmlns:a16="http://schemas.microsoft.com/office/drawing/2014/main" xmlns="" id="{05676C17-843C-74F7-444C-086DFD1F0B64}"/>
              </a:ext>
            </a:extLst>
          </p:cNvPr>
          <p:cNvSpPr/>
          <p:nvPr/>
        </p:nvSpPr>
        <p:spPr>
          <a:xfrm>
            <a:off x="282596" y="9654519"/>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4" name="Resim 3">
            <a:extLst>
              <a:ext uri="{FF2B5EF4-FFF2-40B4-BE49-F238E27FC236}">
                <a16:creationId xmlns:a16="http://schemas.microsoft.com/office/drawing/2014/main" xmlns="" id="{4114DD5D-9430-5399-13F2-84A76A35B094}"/>
              </a:ext>
            </a:extLst>
          </p:cNvPr>
          <p:cNvPicPr>
            <a:picLocks noChangeAspect="1"/>
          </p:cNvPicPr>
          <p:nvPr/>
        </p:nvPicPr>
        <p:blipFill>
          <a:blip r:embed="rId3"/>
          <a:stretch>
            <a:fillRect/>
          </a:stretch>
        </p:blipFill>
        <p:spPr>
          <a:xfrm>
            <a:off x="527499" y="1927807"/>
            <a:ext cx="1713124" cy="2231329"/>
          </a:xfrm>
          <a:prstGeom prst="rect">
            <a:avLst/>
          </a:prstGeom>
        </p:spPr>
      </p:pic>
    </p:spTree>
    <p:extLst>
      <p:ext uri="{BB962C8B-B14F-4D97-AF65-F5344CB8AC3E}">
        <p14:creationId xmlns:p14="http://schemas.microsoft.com/office/powerpoint/2010/main" val="201636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FERNAS Gönüllüleri Afet Bölgesinde</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20</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79399" y="2691378"/>
            <a:ext cx="6326565" cy="6740307"/>
          </a:xfrm>
          <a:prstGeom prst="rect">
            <a:avLst/>
          </a:prstGeom>
          <a:noFill/>
        </p:spPr>
        <p:txBody>
          <a:bodyPr wrap="square" rtlCol="0">
            <a:spAutoFit/>
          </a:bodyPr>
          <a:lstStyle/>
          <a:p>
            <a:pPr algn="just"/>
            <a:r>
              <a:rPr lang="tr-TR" dirty="0" err="1">
                <a:latin typeface="Segoe UI Semilight" panose="020B0402040204020203" pitchFamily="34" charset="0"/>
                <a:cs typeface="Segoe UI Semilight" panose="020B0402040204020203" pitchFamily="34" charset="0"/>
              </a:rPr>
              <a:t>FERNAS’ın</a:t>
            </a:r>
            <a:r>
              <a:rPr lang="tr-TR" dirty="0">
                <a:latin typeface="Segoe UI Semilight" panose="020B0402040204020203" pitchFamily="34" charset="0"/>
                <a:cs typeface="Segoe UI Semilight" panose="020B0402040204020203" pitchFamily="34" charset="0"/>
              </a:rPr>
              <a:t> Adıyaman Merkez’de 80 kişi, Kahramanmaraş </a:t>
            </a:r>
            <a:r>
              <a:rPr lang="tr-TR" dirty="0" err="1">
                <a:latin typeface="Segoe UI Semilight" panose="020B0402040204020203" pitchFamily="34" charset="0"/>
                <a:cs typeface="Segoe UI Semilight" panose="020B0402040204020203" pitchFamily="34" charset="0"/>
              </a:rPr>
              <a:t>Pazarcık’da</a:t>
            </a:r>
            <a:r>
              <a:rPr lang="tr-TR" dirty="0">
                <a:latin typeface="Segoe UI Semilight" panose="020B0402040204020203" pitchFamily="34" charset="0"/>
                <a:cs typeface="Segoe UI Semilight" panose="020B0402040204020203" pitchFamily="34" charset="0"/>
              </a:rPr>
              <a:t> 26 kişi, Kahramanmaraş  Türkoğlu’nda 140 kişi, Hatay Merkez ‘de 14 kişi olmak üzere toplam 260 kişilik arama kurtarma ekibi, 6-9 Şubat 2023 tarihleri arasında AFAD ile birlikte 72 kişinin enkazdan canlı kurtarılmasını </a:t>
            </a:r>
            <a:r>
              <a:rPr lang="tr-TR" dirty="0" smtClean="0">
                <a:latin typeface="Segoe UI Semilight" panose="020B0402040204020203" pitchFamily="34" charset="0"/>
                <a:cs typeface="Segoe UI Semilight" panose="020B0402040204020203" pitchFamily="34" charset="0"/>
              </a:rPr>
              <a:t>sağladı.</a:t>
            </a:r>
            <a:endParaRPr lang="tr-TR" dirty="0">
              <a:latin typeface="Segoe UI Semilight" panose="020B0402040204020203" pitchFamily="34" charset="0"/>
              <a:cs typeface="Segoe UI Semilight" panose="020B0402040204020203" pitchFamily="34" charset="0"/>
            </a:endParaRP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Toplam 1610 depremzede iaşe ve her türlü sağlık hizmeti de sağlanarak yatılı misafir edilmektedir. (günübirlik hariç)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FERNAS iş makineleri kardan kapalı olan Kahramanmaraş ve Adıyaman yollarının açılması için çalışmaya devam etmektedir.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Deprem bölgelerinde </a:t>
            </a:r>
            <a:r>
              <a:rPr lang="tr-TR" dirty="0" err="1">
                <a:latin typeface="Segoe UI Semilight" panose="020B0402040204020203" pitchFamily="34" charset="0"/>
                <a:cs typeface="Segoe UI Semilight" panose="020B0402040204020203" pitchFamily="34" charset="0"/>
              </a:rPr>
              <a:t>FERNAS’ın</a:t>
            </a:r>
            <a:r>
              <a:rPr lang="tr-TR" dirty="0">
                <a:latin typeface="Segoe UI Semilight" panose="020B0402040204020203" pitchFamily="34" charset="0"/>
                <a:cs typeface="Segoe UI Semilight" panose="020B0402040204020203" pitchFamily="34" charset="0"/>
              </a:rPr>
              <a:t> 22 adet Ekskavatör, 8 adet Yükleyici (</a:t>
            </a:r>
            <a:r>
              <a:rPr lang="tr-TR" dirty="0" err="1">
                <a:latin typeface="Segoe UI Semilight" panose="020B0402040204020203" pitchFamily="34" charset="0"/>
                <a:cs typeface="Segoe UI Semilight" panose="020B0402040204020203" pitchFamily="34" charset="0"/>
              </a:rPr>
              <a:t>Loader</a:t>
            </a:r>
            <a:r>
              <a:rPr lang="tr-TR" dirty="0">
                <a:latin typeface="Segoe UI Semilight" panose="020B0402040204020203" pitchFamily="34" charset="0"/>
                <a:cs typeface="Segoe UI Semilight" panose="020B0402040204020203" pitchFamily="34" charset="0"/>
              </a:rPr>
              <a:t>), 6 adet JCB (Beko </a:t>
            </a:r>
            <a:r>
              <a:rPr lang="tr-TR" dirty="0" err="1">
                <a:latin typeface="Segoe UI Semilight" panose="020B0402040204020203" pitchFamily="34" charset="0"/>
                <a:cs typeface="Segoe UI Semilight" panose="020B0402040204020203" pitchFamily="34" charset="0"/>
              </a:rPr>
              <a:t>Loader</a:t>
            </a:r>
            <a:r>
              <a:rPr lang="tr-TR" dirty="0">
                <a:latin typeface="Segoe UI Semilight" panose="020B0402040204020203" pitchFamily="34" charset="0"/>
                <a:cs typeface="Segoe UI Semilight" panose="020B0402040204020203" pitchFamily="34" charset="0"/>
              </a:rPr>
              <a:t>), 4 adet </a:t>
            </a:r>
            <a:r>
              <a:rPr lang="tr-TR" dirty="0" err="1">
                <a:latin typeface="Segoe UI Semilight" panose="020B0402040204020203" pitchFamily="34" charset="0"/>
                <a:cs typeface="Segoe UI Semilight" panose="020B0402040204020203" pitchFamily="34" charset="0"/>
              </a:rPr>
              <a:t>Lowbed</a:t>
            </a:r>
            <a:r>
              <a:rPr lang="tr-TR" dirty="0">
                <a:latin typeface="Segoe UI Semilight" panose="020B0402040204020203" pitchFamily="34" charset="0"/>
                <a:cs typeface="Segoe UI Semilight" panose="020B0402040204020203" pitchFamily="34" charset="0"/>
              </a:rPr>
              <a:t>, 5 adet Vinç, 20 adet kamyonu çalışmaktadır.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FERNAS, ilk etapta 4000 battaniye, 2 konteyner, 350 ısıtıcı, yatak ve giyecek malzemeleri göndermiştir. AFAD ve valilikler ile irtibatlı olarak hijyen malzemeleri, bebek ihtiyaçları, genel yaşam malzemeleri gönderilmeye devam edilmektedir.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Adıyaman ve </a:t>
            </a:r>
            <a:r>
              <a:rPr lang="tr-TR" dirty="0" smtClean="0">
                <a:latin typeface="Segoe UI Semilight" panose="020B0402040204020203" pitchFamily="34" charset="0"/>
                <a:cs typeface="Segoe UI Semilight" panose="020B0402040204020203" pitchFamily="34" charset="0"/>
              </a:rPr>
              <a:t>Kahramanmaraş’a </a:t>
            </a:r>
            <a:r>
              <a:rPr lang="tr-TR" dirty="0">
                <a:latin typeface="Segoe UI Semilight" panose="020B0402040204020203" pitchFamily="34" charset="0"/>
                <a:cs typeface="Segoe UI Semilight" panose="020B0402040204020203" pitchFamily="34" charset="0"/>
              </a:rPr>
              <a:t>yaklaşık 30 bin kişilik gıda malzemesi, 5 tır meyve suyu ve içme suyu sevk edildi. Adıyaman, Kahramanmaraş ve Hatay’a acil durum kurtarma ekipmanları ve ekipleri gönderildi.</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FERNAS</a:t>
            </a:r>
          </a:p>
        </p:txBody>
      </p:sp>
      <p:sp>
        <p:nvSpPr>
          <p:cNvPr id="2" name="Dikdörtgen 1">
            <a:extLst>
              <a:ext uri="{FF2B5EF4-FFF2-40B4-BE49-F238E27FC236}">
                <a16:creationId xmlns:a16="http://schemas.microsoft.com/office/drawing/2014/main" xmlns="" id="{E5934B27-45EA-B963-B0BC-0A84970F0D03}"/>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78156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54815" y="2432003"/>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FOLKART Gönüllüleri Afet Bölgesinde</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21</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82600" y="2817507"/>
            <a:ext cx="6430816" cy="3508653"/>
          </a:xfrm>
          <a:prstGeom prst="rect">
            <a:avLst/>
          </a:prstGeom>
          <a:noFill/>
        </p:spPr>
        <p:txBody>
          <a:bodyPr wrap="square" rtlCol="0">
            <a:spAutoFit/>
          </a:bodyPr>
          <a:lstStyle/>
          <a:p>
            <a:pPr algn="just"/>
            <a:r>
              <a:rPr lang="tr-TR" dirty="0" err="1">
                <a:latin typeface="Segoe UI Semilight" panose="020B0402040204020203" pitchFamily="34" charset="0"/>
                <a:cs typeface="Segoe UI Semilight" panose="020B0402040204020203" pitchFamily="34" charset="0"/>
              </a:rPr>
              <a:t>FOLKART’ın</a:t>
            </a:r>
            <a:r>
              <a:rPr lang="tr-TR" dirty="0">
                <a:latin typeface="Segoe UI Semilight" panose="020B0402040204020203" pitchFamily="34" charset="0"/>
                <a:cs typeface="Segoe UI Semilight" panose="020B0402040204020203" pitchFamily="34" charset="0"/>
              </a:rPr>
              <a:t> da bünyesinde bulunduğu SAYA  Grup deprem illerinin ve depremzedelerin ihtiyaçlarında kullanılmak üzere 20 Milyon TL’lik fon ayırdı.</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FOLKART kendisine ait iş makinelerini, jeneratörlerini, arama kurtarmada kullanmaya uygun inşaat aletlerini, AFAD organizasyonu ile deprem illerinde kullanılmak üzere bölgelere yönlendirdi.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Yine FOLKART çalışanlarından ve paydaşlarından oluşan 50 kişilik eğitimli, sertifikalı, uzman bir ekip, arama kurtarma çalışmalarına destek vermek üzere bölgeye gönderildi. Önümüzdeki süreçte de bu dayanışma devam edecektir.  </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FOLKART</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9" y="6403698"/>
            <a:ext cx="5696038" cy="3142772"/>
          </a:xfrm>
          <a:prstGeom prst="rect">
            <a:avLst/>
          </a:prstGeom>
        </p:spPr>
      </p:pic>
      <p:sp>
        <p:nvSpPr>
          <p:cNvPr id="9" name="Metin kutusu 8"/>
          <p:cNvSpPr txBox="1"/>
          <p:nvPr/>
        </p:nvSpPr>
        <p:spPr>
          <a:xfrm>
            <a:off x="547264" y="6403698"/>
            <a:ext cx="2707365" cy="369332"/>
          </a:xfrm>
          <a:prstGeom prst="rect">
            <a:avLst/>
          </a:prstGeom>
          <a:solidFill>
            <a:schemeClr val="bg1"/>
          </a:solidFill>
        </p:spPr>
        <p:txBody>
          <a:bodyPr wrap="square" rtlCol="0">
            <a:spAutoFit/>
          </a:bodyPr>
          <a:lstStyle/>
          <a:p>
            <a:r>
              <a:rPr lang="tr-TR" b="1" dirty="0">
                <a:latin typeface="Segoe UI Semilight" panose="020B0402040204020203" pitchFamily="34" charset="0"/>
                <a:cs typeface="Segoe UI Semilight" panose="020B0402040204020203" pitchFamily="34" charset="0"/>
              </a:rPr>
              <a:t>FOLKART GÖNÜLLÜLERİ</a:t>
            </a:r>
          </a:p>
        </p:txBody>
      </p:sp>
      <p:sp>
        <p:nvSpPr>
          <p:cNvPr id="2" name="Dikdörtgen 1">
            <a:extLst>
              <a:ext uri="{FF2B5EF4-FFF2-40B4-BE49-F238E27FC236}">
                <a16:creationId xmlns:a16="http://schemas.microsoft.com/office/drawing/2014/main" xmlns="" id="{5D389F2C-536D-4D83-64CC-8BDFC7CD4B6A}"/>
              </a:ext>
            </a:extLst>
          </p:cNvPr>
          <p:cNvSpPr/>
          <p:nvPr/>
        </p:nvSpPr>
        <p:spPr>
          <a:xfrm>
            <a:off x="282600" y="9706023"/>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27447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54815" y="2432003"/>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GAMA Yardımları Afet Bölgesine Ulaşıyor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22</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04187" y="4290996"/>
            <a:ext cx="6370455" cy="1200329"/>
          </a:xfrm>
          <a:prstGeom prst="rect">
            <a:avLst/>
          </a:prstGeom>
          <a:noFill/>
        </p:spPr>
        <p:txBody>
          <a:bodyPr wrap="square" rtlCol="0">
            <a:spAutoFit/>
          </a:bodyPr>
          <a:lstStyle/>
          <a:p>
            <a:pPr algn="just"/>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GAMA Enerji ise üyesi olduğu dernekler ile beraber maddi yardımlara devam ederken aynı zamanda çalışanlarının bireysel olarak yaptığı bağışları da katlayarak destek vermeye devam ediyor.</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GAMA</a:t>
            </a:r>
          </a:p>
        </p:txBody>
      </p:sp>
      <p:pic>
        <p:nvPicPr>
          <p:cNvPr id="5" name="Resim 4" descr="metin içeren bir resim&#10;&#10;Açıklama otomatik olarak oluşturuldu">
            <a:extLst>
              <a:ext uri="{FF2B5EF4-FFF2-40B4-BE49-F238E27FC236}">
                <a16:creationId xmlns:a16="http://schemas.microsoft.com/office/drawing/2014/main" xmlns="" id="{F64939E4-F918-5AAE-A92D-0BA29AA3B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19" y="5886599"/>
            <a:ext cx="2423774" cy="3174795"/>
          </a:xfrm>
          <a:prstGeom prst="rect">
            <a:avLst/>
          </a:prstGeom>
          <a:ln>
            <a:noFill/>
          </a:ln>
          <a:effectLst>
            <a:softEdge rad="112500"/>
          </a:effectLst>
        </p:spPr>
      </p:pic>
      <p:pic>
        <p:nvPicPr>
          <p:cNvPr id="12" name="Resim 11" descr="açık hava, gök, ağaç, zemin içeren bir resim&#10;&#10;Açıklama otomatik olarak oluşturuldu">
            <a:extLst>
              <a:ext uri="{FF2B5EF4-FFF2-40B4-BE49-F238E27FC236}">
                <a16:creationId xmlns:a16="http://schemas.microsoft.com/office/drawing/2014/main" xmlns="" id="{F5D6B12D-92AE-9F52-AABE-063C4BA59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025" y="5886599"/>
            <a:ext cx="2907095" cy="3174794"/>
          </a:xfrm>
          <a:prstGeom prst="rect">
            <a:avLst/>
          </a:prstGeom>
          <a:ln>
            <a:noFill/>
          </a:ln>
          <a:effectLst>
            <a:softEdge rad="112500"/>
          </a:effectLst>
        </p:spPr>
      </p:pic>
      <p:sp>
        <p:nvSpPr>
          <p:cNvPr id="13" name="Metin kutusu 12">
            <a:extLst>
              <a:ext uri="{FF2B5EF4-FFF2-40B4-BE49-F238E27FC236}">
                <a16:creationId xmlns:a16="http://schemas.microsoft.com/office/drawing/2014/main" xmlns="" id="{2F8ABB0A-F6BA-F4B7-4987-135C3944D042}"/>
              </a:ext>
            </a:extLst>
          </p:cNvPr>
          <p:cNvSpPr txBox="1"/>
          <p:nvPr/>
        </p:nvSpPr>
        <p:spPr>
          <a:xfrm>
            <a:off x="166087" y="2919610"/>
            <a:ext cx="6494345" cy="1200329"/>
          </a:xfrm>
          <a:prstGeom prst="rect">
            <a:avLst/>
          </a:prstGeom>
          <a:noFill/>
        </p:spPr>
        <p:txBody>
          <a:bodyPr wrap="square" rtlCol="0">
            <a:spAutoFit/>
          </a:bodyPr>
          <a:lstStyle/>
          <a:p>
            <a:pPr algn="just"/>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GAMA, öncelikle acil ihtiyaç olarak belirtilen ürünlerden oluşan yardım kolilerini deprem bölgelerine ulaştırdı. Ardından depremden etkilenen vatandaşların yararlanabilmesi için bölgeye yaşam </a:t>
            </a:r>
            <a:r>
              <a:rPr lang="tr-TR" sz="1800" dirty="0" err="1">
                <a:effectLst/>
                <a:latin typeface="Segoe UI Semilight" panose="020B0402040204020203" pitchFamily="34" charset="0"/>
                <a:ea typeface="Calibri" panose="020F0502020204030204" pitchFamily="34" charset="0"/>
                <a:cs typeface="Segoe UI Semilight" panose="020B0402040204020203" pitchFamily="34" charset="0"/>
              </a:rPr>
              <a:t>konteynerları</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 ve </a:t>
            </a:r>
            <a:r>
              <a:rPr lang="tr-TR" sz="1800" dirty="0" smtClean="0">
                <a:effectLst/>
                <a:latin typeface="Segoe UI Semilight" panose="020B0402040204020203" pitchFamily="34" charset="0"/>
                <a:ea typeface="Calibri" panose="020F0502020204030204" pitchFamily="34" charset="0"/>
                <a:cs typeface="Segoe UI Semilight" panose="020B0402040204020203" pitchFamily="34" charset="0"/>
              </a:rPr>
              <a:t>jeneratörleri </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sevk etti.</a:t>
            </a:r>
            <a:endParaRPr lang="tr-TR" dirty="0"/>
          </a:p>
        </p:txBody>
      </p:sp>
      <p:sp>
        <p:nvSpPr>
          <p:cNvPr id="2" name="Dikdörtgen 1">
            <a:extLst>
              <a:ext uri="{FF2B5EF4-FFF2-40B4-BE49-F238E27FC236}">
                <a16:creationId xmlns:a16="http://schemas.microsoft.com/office/drawing/2014/main" xmlns="" id="{CAC295F2-B354-CF7A-C406-3C6C4EBAE5AD}"/>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409406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err="1">
                <a:latin typeface="Segoe UI Semilight" panose="020B0402040204020203" pitchFamily="34" charset="0"/>
                <a:cs typeface="Segoe UI Semilight" panose="020B0402040204020203" pitchFamily="34" charset="0"/>
              </a:rPr>
              <a:t>GİNTEK’ten</a:t>
            </a:r>
            <a:r>
              <a:rPr lang="tr-TR" b="1" dirty="0">
                <a:latin typeface="Segoe UI Semilight" panose="020B0402040204020203" pitchFamily="34" charset="0"/>
                <a:cs typeface="Segoe UI Semilight" panose="020B0402040204020203" pitchFamily="34" charset="0"/>
              </a:rPr>
              <a:t> Afet Bölgesine Destek </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159000" y="484645"/>
            <a:ext cx="2834720"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23</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66087" y="2691378"/>
            <a:ext cx="6500436" cy="3785652"/>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GİNTEK tarafından Hatay’a arama kurtarma faaliyetlerinde kullanılmak üzere şantiyelerindeki 40 ve 75 tonluk 2 mobil vinç tahsis edildi.</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Bölgenin enerji ihtiyacına destek olması için bir tır kömür ayrıca mazot aktarıldı.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Ayrıca personelinden 4 operatör 1 şoför arama kurtarma çalışmalarına katılmak üzere görevlendirildi. .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Yaşanan </a:t>
            </a:r>
            <a:r>
              <a:rPr lang="tr-TR" dirty="0">
                <a:latin typeface="Segoe UI Semilight" panose="020B0402040204020203" pitchFamily="34" charset="0"/>
                <a:cs typeface="Segoe UI Semilight" panose="020B0402040204020203" pitchFamily="34" charset="0"/>
              </a:rPr>
              <a:t>felakette vatandaşlarımıza destek olmak adına depremin ikinci günü Adıyaman’a eldiven, bere, polar, kaban gibi giyim malzemeleri, çocuk bezi ve maması, yiyecek ve içecek içeren gıda maddeleri  kolilerle bölgeye sevk edildi.</a:t>
            </a:r>
          </a:p>
        </p:txBody>
      </p:sp>
      <p:sp>
        <p:nvSpPr>
          <p:cNvPr id="11" name="Metin kutusu 10"/>
          <p:cNvSpPr txBox="1"/>
          <p:nvPr/>
        </p:nvSpPr>
        <p:spPr>
          <a:xfrm>
            <a:off x="1389924" y="1359745"/>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GİNTEK</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924" y="6549890"/>
            <a:ext cx="3679545" cy="2759659"/>
          </a:xfrm>
          <a:prstGeom prst="rect">
            <a:avLst/>
          </a:prstGeom>
          <a:ln>
            <a:noFill/>
          </a:ln>
          <a:effectLst>
            <a:softEdge rad="112500"/>
          </a:effectLst>
        </p:spPr>
      </p:pic>
      <p:sp>
        <p:nvSpPr>
          <p:cNvPr id="2" name="Dikdörtgen 1">
            <a:extLst>
              <a:ext uri="{FF2B5EF4-FFF2-40B4-BE49-F238E27FC236}">
                <a16:creationId xmlns:a16="http://schemas.microsoft.com/office/drawing/2014/main" xmlns="" id="{1421D2B9-0F37-44E9-5C2D-7F973F73A6CD}"/>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259583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GÜRİŞ Gönüllüleri Deprem Bölgesinde </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24</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66087" y="2827931"/>
            <a:ext cx="6381237" cy="3139321"/>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GÜRİŞ ailesi kurtarma faaliyetlerine 100 kişi civarında gönüllü çalışanı ile destek vermektedir. Hatay bölgesindeki rüzgar enerji santrallerinde yaklaşık 200  depremzede tüm ihtiyaçları karşılanarak misafir edilmektedir.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Bölgeden gelen talepler doğrultusunda sedye, battaniye, kaban, yağmurluk, eldiven, bere, hijyen malzemeleri gönderildi. </a:t>
            </a:r>
            <a:r>
              <a:rPr lang="tr-TR" dirty="0" err="1">
                <a:latin typeface="Segoe UI Semilight" panose="020B0402040204020203" pitchFamily="34" charset="0"/>
                <a:cs typeface="Segoe UI Semilight" panose="020B0402040204020203" pitchFamily="34" charset="0"/>
              </a:rPr>
              <a:t>GÜRİŞ’in</a:t>
            </a:r>
            <a:r>
              <a:rPr lang="tr-TR" dirty="0">
                <a:latin typeface="Segoe UI Semilight" panose="020B0402040204020203" pitchFamily="34" charset="0"/>
                <a:cs typeface="Segoe UI Semilight" panose="020B0402040204020203" pitchFamily="34" charset="0"/>
              </a:rPr>
              <a:t> bu desteklerin yanı sıra bölge için kritik öneme sahip yaşam konteyneri, WC konteyneri, paletli ve lastikli ekskavatör, mobil vinç, vinçli kamyon, jeneratör, projektör, mazotlu </a:t>
            </a:r>
            <a:r>
              <a:rPr lang="tr-TR" dirty="0" err="1">
                <a:latin typeface="Segoe UI Semilight" panose="020B0402040204020203" pitchFamily="34" charset="0"/>
                <a:cs typeface="Segoe UI Semilight" panose="020B0402040204020203" pitchFamily="34" charset="0"/>
              </a:rPr>
              <a:t>ısımak</a:t>
            </a:r>
            <a:r>
              <a:rPr lang="tr-TR" dirty="0">
                <a:latin typeface="Segoe UI Semilight" panose="020B0402040204020203" pitchFamily="34" charset="0"/>
                <a:cs typeface="Segoe UI Semilight" panose="020B0402040204020203" pitchFamily="34" charset="0"/>
              </a:rPr>
              <a:t> gönderdiği araçlar arasında yer aldı.  </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GÜRİŞ</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05" y="5961535"/>
            <a:ext cx="4953000" cy="3585901"/>
          </a:xfrm>
          <a:prstGeom prst="rect">
            <a:avLst/>
          </a:prstGeom>
          <a:ln>
            <a:noFill/>
          </a:ln>
          <a:effectLst>
            <a:softEdge rad="112500"/>
          </a:effectLst>
        </p:spPr>
      </p:pic>
      <p:sp>
        <p:nvSpPr>
          <p:cNvPr id="2" name="Dikdörtgen 1">
            <a:extLst>
              <a:ext uri="{FF2B5EF4-FFF2-40B4-BE49-F238E27FC236}">
                <a16:creationId xmlns:a16="http://schemas.microsoft.com/office/drawing/2014/main" xmlns="" id="{976CAEAC-600E-7301-00AB-D54141D30B66}"/>
              </a:ext>
            </a:extLst>
          </p:cNvPr>
          <p:cNvSpPr/>
          <p:nvPr/>
        </p:nvSpPr>
        <p:spPr>
          <a:xfrm>
            <a:off x="254524" y="9660523"/>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1930472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0350" y="214691"/>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159000" y="647700"/>
            <a:ext cx="2843652"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25</a:t>
            </a:fld>
            <a:endParaRPr lang="en-US" dirty="0">
              <a:solidFill>
                <a:prstClr val="black">
                  <a:tint val="75000"/>
                </a:prstClr>
              </a:solidFill>
            </a:endParaRPr>
          </a:p>
        </p:txBody>
      </p:sp>
      <p:sp>
        <p:nvSpPr>
          <p:cNvPr id="5" name="Metin kutusu 4"/>
          <p:cNvSpPr txBox="1"/>
          <p:nvPr/>
        </p:nvSpPr>
        <p:spPr>
          <a:xfrm>
            <a:off x="247692" y="2207746"/>
            <a:ext cx="6439877" cy="3062377"/>
          </a:xfrm>
          <a:prstGeom prst="rect">
            <a:avLst/>
          </a:prstGeom>
          <a:noFill/>
        </p:spPr>
        <p:txBody>
          <a:bodyPr wrap="square" rtlCol="0">
            <a:spAutoFit/>
          </a:bodyPr>
          <a:lstStyle/>
          <a:p>
            <a:pPr algn="ctr">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ctr">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ctr">
              <a:defRPr/>
            </a:pP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HİDROMEK Makine Ve Ekipleriyle Deprem Bölgesine Destek Veriyor</a:t>
            </a:r>
          </a:p>
          <a:p>
            <a:pPr algn="ctr">
              <a:defRPr/>
            </a:pPr>
            <a:endParaRPr lang="tr-TR" sz="11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HİDROMEK, başta AFAD olmak üzere ilgili tüm kurum ve kuruluşlarla koordinasyon halinde, afetin hemen ardından başlayan çalışmalarına devam ediyor. Bölgeye makine, operatör, ekipman gönderen HİDROMEK, satış sonrası hizmet ekiplerini ve araçlarını da bölgeye göndererek arama kurtarma çalışmalarına hem sahada aktif olarak, hem de çağrı merkezi ve </a:t>
            </a:r>
            <a:r>
              <a:rPr lang="tr-TR" dirty="0" err="1">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WhatsApp</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üzerinden desteğini sürdürüyor.</a:t>
            </a: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2" name="Dikdörtgen 1">
            <a:extLst>
              <a:ext uri="{FF2B5EF4-FFF2-40B4-BE49-F238E27FC236}">
                <a16:creationId xmlns:a16="http://schemas.microsoft.com/office/drawing/2014/main" xmlns="" id="{75A7C8E0-0632-FE05-CC81-560010B02757}"/>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a16="http://schemas.microsoft.com/office/drawing/2014/main" xmlns="" id="{B4EDCFEB-5541-FD93-706C-920C9C87C1B1}"/>
              </a:ext>
            </a:extLst>
          </p:cNvPr>
          <p:cNvSpPr txBox="1"/>
          <p:nvPr/>
        </p:nvSpPr>
        <p:spPr>
          <a:xfrm>
            <a:off x="2233623" y="1590839"/>
            <a:ext cx="1974323"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HİDROMEK</a:t>
            </a:r>
          </a:p>
        </p:txBody>
      </p:sp>
      <p:pic>
        <p:nvPicPr>
          <p:cNvPr id="12" name="Resim 11">
            <a:extLst>
              <a:ext uri="{FF2B5EF4-FFF2-40B4-BE49-F238E27FC236}">
                <a16:creationId xmlns:a16="http://schemas.microsoft.com/office/drawing/2014/main" xmlns="" id="{6BDFBBF1-52CC-5D49-050A-686B20031F0C}"/>
              </a:ext>
            </a:extLst>
          </p:cNvPr>
          <p:cNvPicPr>
            <a:picLocks noChangeAspect="1"/>
          </p:cNvPicPr>
          <p:nvPr/>
        </p:nvPicPr>
        <p:blipFill>
          <a:blip r:embed="rId3"/>
          <a:stretch>
            <a:fillRect/>
          </a:stretch>
        </p:blipFill>
        <p:spPr>
          <a:xfrm>
            <a:off x="377662" y="9678560"/>
            <a:ext cx="6309907" cy="60965"/>
          </a:xfrm>
          <a:prstGeom prst="rect">
            <a:avLst/>
          </a:prstGeom>
        </p:spPr>
      </p:pic>
      <p:pic>
        <p:nvPicPr>
          <p:cNvPr id="14" name="Resim 13"/>
          <p:cNvPicPr>
            <a:picLocks noChangeAspect="1"/>
          </p:cNvPicPr>
          <p:nvPr/>
        </p:nvPicPr>
        <p:blipFill>
          <a:blip r:embed="rId4"/>
          <a:stretch>
            <a:fillRect/>
          </a:stretch>
        </p:blipFill>
        <p:spPr>
          <a:xfrm>
            <a:off x="445561" y="5642710"/>
            <a:ext cx="6041210" cy="2832483"/>
          </a:xfrm>
          <a:prstGeom prst="rect">
            <a:avLst/>
          </a:prstGeom>
          <a:ln>
            <a:noFill/>
          </a:ln>
          <a:effectLst>
            <a:softEdge rad="112500"/>
          </a:effectLst>
        </p:spPr>
      </p:pic>
    </p:spTree>
    <p:extLst>
      <p:ext uri="{BB962C8B-B14F-4D97-AF65-F5344CB8AC3E}">
        <p14:creationId xmlns:p14="http://schemas.microsoft.com/office/powerpoint/2010/main" val="146162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26110"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IC HOLDİNG Gönüllüleri Deprem Bölgesinde </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26</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26687" y="2762325"/>
            <a:ext cx="6381237" cy="3693319"/>
          </a:xfrm>
          <a:prstGeom prst="rect">
            <a:avLst/>
          </a:prstGeom>
          <a:noFill/>
        </p:spPr>
        <p:txBody>
          <a:bodyPr wrap="square" rtlCol="0">
            <a:spAutoFit/>
          </a:bodyPr>
          <a:lstStyle/>
          <a:p>
            <a:pPr algn="just"/>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IC HOLDİNG grup şirketleri ve IC Vakfı, afetin gerçekleştiği ilk andan itibaren harekete geçti. Grubun alt yüklenici firmaları da dahil olmak üzere 6.844 kişilik arama kurtarma ekibi bir fiil sahada yer alıyor. 281 iş makinası ile depremin ilk saatlerinden itibaren aralıksız çalışan uzman ekip 748 kişinin enkazdan çıkarılmasına destek oldu. </a:t>
            </a:r>
          </a:p>
          <a:p>
            <a:pPr algn="just"/>
            <a:endParaRPr lang="tr-TR" sz="1200" dirty="0">
              <a:effectLst/>
              <a:latin typeface="Segoe UI Semilight" panose="020B0402040204020203" pitchFamily="34" charset="0"/>
              <a:ea typeface="Calibri" panose="020F0502020204030204" pitchFamily="34" charset="0"/>
              <a:cs typeface="Segoe UI Semilight" panose="020B0402040204020203" pitchFamily="34" charset="0"/>
            </a:endParaRPr>
          </a:p>
          <a:p>
            <a:pPr algn="just"/>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Bölgede kurulan 7 adet sıcak yemek ünitesi servis vermeye başladı. Holding ayrıca İskenderun’da 1.200 kişinin konaklayacağı ve günlük 5.000 kişiye yemek çıkarabilecek yaşam alanı kuruyor. Bununla birlikte Mersin Büyükeceli’de kuruluma hazır olan prefabrik kamp ile 20.000’e yakın vatandaşımızın barınma ihtiyacı karşılanacak</a:t>
            </a:r>
            <a:r>
              <a:rPr lang="tr-TR" dirty="0">
                <a:latin typeface="Segoe UI Semilight" panose="020B0402040204020203" pitchFamily="34" charset="0"/>
                <a:cs typeface="Segoe UI Semilight" panose="020B0402040204020203" pitchFamily="34" charset="0"/>
              </a:rPr>
              <a:t>. </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IC HOLDİNG</a:t>
            </a:r>
          </a:p>
        </p:txBody>
      </p:sp>
      <p:pic>
        <p:nvPicPr>
          <p:cNvPr id="6" name="Resim 5" descr="gök, açık hava, zemin, ulaşım içeren bir resim&#10;&#10;Açıklama otomatik olarak oluşturuldu">
            <a:extLst>
              <a:ext uri="{FF2B5EF4-FFF2-40B4-BE49-F238E27FC236}">
                <a16:creationId xmlns:a16="http://schemas.microsoft.com/office/drawing/2014/main" xmlns="" id="{1FF66421-136A-89CB-BACF-2FCBD86E30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70" y="6455644"/>
            <a:ext cx="4928622" cy="3110387"/>
          </a:xfrm>
          <a:prstGeom prst="rect">
            <a:avLst/>
          </a:prstGeom>
          <a:ln>
            <a:noFill/>
          </a:ln>
          <a:effectLst>
            <a:outerShdw blurRad="292100" dist="139700" dir="2700000" algn="tl" rotWithShape="0">
              <a:srgbClr val="333333">
                <a:alpha val="65000"/>
              </a:srgbClr>
            </a:outerShdw>
          </a:effectLst>
        </p:spPr>
      </p:pic>
      <p:sp>
        <p:nvSpPr>
          <p:cNvPr id="2" name="Dikdörtgen 1">
            <a:extLst>
              <a:ext uri="{FF2B5EF4-FFF2-40B4-BE49-F238E27FC236}">
                <a16:creationId xmlns:a16="http://schemas.microsoft.com/office/drawing/2014/main" xmlns="" id="{E7CFEA26-3F24-8DDE-BDA0-6B740686D6A7}"/>
              </a:ext>
            </a:extLst>
          </p:cNvPr>
          <p:cNvSpPr/>
          <p:nvPr/>
        </p:nvSpPr>
        <p:spPr>
          <a:xfrm>
            <a:off x="164700" y="9765599"/>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915013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0350" y="214691"/>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159000" y="647700"/>
            <a:ext cx="2843652"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27</a:t>
            </a:fld>
            <a:endParaRPr lang="en-US" dirty="0">
              <a:solidFill>
                <a:prstClr val="black">
                  <a:tint val="75000"/>
                </a:prstClr>
              </a:solidFill>
            </a:endParaRPr>
          </a:p>
        </p:txBody>
      </p:sp>
      <p:sp>
        <p:nvSpPr>
          <p:cNvPr id="5" name="Metin kutusu 4"/>
          <p:cNvSpPr txBox="1"/>
          <p:nvPr/>
        </p:nvSpPr>
        <p:spPr>
          <a:xfrm>
            <a:off x="247692" y="2207746"/>
            <a:ext cx="6439877" cy="4339650"/>
          </a:xfrm>
          <a:prstGeom prst="rect">
            <a:avLst/>
          </a:prstGeom>
          <a:noFill/>
        </p:spPr>
        <p:txBody>
          <a:bodyPr wrap="square" rtlCol="0">
            <a:spAutoFit/>
          </a:bodyPr>
          <a:lstStyle/>
          <a:p>
            <a:pPr algn="ctr">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ctr">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ctr">
              <a:defRPr/>
            </a:pP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ICC Grup İş Makinalarını ve Yardımlarını Deprem Bölgesine  Ulaştırdı</a:t>
            </a:r>
          </a:p>
          <a:p>
            <a:pPr algn="ctr">
              <a:defRPr/>
            </a:pPr>
            <a:endParaRPr lang="tr-TR" sz="11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ICC Grup deprem bölgesinde Türkiye’nin farklı bölgelerindeki şantiyelerinden sevk ettiği; 5 paletli ekskavatör, 16 kamyon, 2 greyder, 2 kazıcı/yükleyici, 2 mobil tamir/bakım aracı, 1 akaryakıt tankeri, 1 </a:t>
            </a:r>
            <a:r>
              <a:rPr lang="tr-TR" dirty="0" err="1">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arazöz</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1 adet 250 KW gücünde kabinli jeneratör, 4 ışık kulesi ve 35 kişilik ekibiyle 7/24  arama, kurtarma ve enkaz kaldırma çalışmalarında hizmet veriyor. Şirketin Merkez Ofisi ve bölgeye yakın şantiyeleri, bölgedeki ICC ekiplerinin ikmali ve depremden etkilenen vatandaşlarımızın  içme suyu, gıda, ısınma ihtiyaçlarını karşılamak için su, gıda ve ekipmanı insani yardım kapsamında  temin etmeye ve bölgeye ulaştırmaya da devam ediyor.</a:t>
            </a:r>
          </a:p>
          <a:p>
            <a:pPr algn="just">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2" name="Dikdörtgen 1">
            <a:extLst>
              <a:ext uri="{FF2B5EF4-FFF2-40B4-BE49-F238E27FC236}">
                <a16:creationId xmlns:a16="http://schemas.microsoft.com/office/drawing/2014/main" xmlns="" id="{75A7C8E0-0632-FE05-CC81-560010B02757}"/>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a16="http://schemas.microsoft.com/office/drawing/2014/main" xmlns="" id="{B4EDCFEB-5541-FD93-706C-920C9C87C1B1}"/>
              </a:ext>
            </a:extLst>
          </p:cNvPr>
          <p:cNvSpPr txBox="1"/>
          <p:nvPr/>
        </p:nvSpPr>
        <p:spPr>
          <a:xfrm>
            <a:off x="2333778" y="1590839"/>
            <a:ext cx="1774012"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ICC GRUP</a:t>
            </a:r>
          </a:p>
        </p:txBody>
      </p:sp>
      <p:pic>
        <p:nvPicPr>
          <p:cNvPr id="12" name="Resim 11">
            <a:extLst>
              <a:ext uri="{FF2B5EF4-FFF2-40B4-BE49-F238E27FC236}">
                <a16:creationId xmlns:a16="http://schemas.microsoft.com/office/drawing/2014/main" xmlns="" id="{6BDFBBF1-52CC-5D49-050A-686B20031F0C}"/>
              </a:ext>
            </a:extLst>
          </p:cNvPr>
          <p:cNvPicPr>
            <a:picLocks noChangeAspect="1"/>
          </p:cNvPicPr>
          <p:nvPr/>
        </p:nvPicPr>
        <p:blipFill>
          <a:blip r:embed="rId3"/>
          <a:stretch>
            <a:fillRect/>
          </a:stretch>
        </p:blipFill>
        <p:spPr>
          <a:xfrm>
            <a:off x="377662" y="9678560"/>
            <a:ext cx="6309907" cy="60965"/>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031" y="6126803"/>
            <a:ext cx="3824218" cy="3441796"/>
          </a:xfrm>
          <a:prstGeom prst="rect">
            <a:avLst/>
          </a:prstGeom>
          <a:ln>
            <a:noFill/>
          </a:ln>
          <a:effectLst>
            <a:softEdge rad="112500"/>
          </a:effectLst>
        </p:spPr>
      </p:pic>
    </p:spTree>
    <p:extLst>
      <p:ext uri="{BB962C8B-B14F-4D97-AF65-F5344CB8AC3E}">
        <p14:creationId xmlns:p14="http://schemas.microsoft.com/office/powerpoint/2010/main" val="37863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352353" y="231567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İLCİ </a:t>
            </a:r>
            <a:r>
              <a:rPr lang="tr-TR" b="1" dirty="0" err="1">
                <a:latin typeface="Segoe UI Semilight" panose="020B0402040204020203" pitchFamily="34" charset="0"/>
                <a:cs typeface="Segoe UI Semilight" panose="020B0402040204020203" pitchFamily="34" charset="0"/>
              </a:rPr>
              <a:t>HOLDİNG’in</a:t>
            </a:r>
            <a:r>
              <a:rPr lang="tr-TR" b="1" dirty="0">
                <a:latin typeface="Segoe UI Semilight" panose="020B0402040204020203" pitchFamily="34" charset="0"/>
                <a:cs typeface="Segoe UI Semilight" panose="020B0402040204020203" pitchFamily="34" charset="0"/>
              </a:rPr>
              <a:t> Yardımları Deprem Bölgesinde </a:t>
            </a:r>
          </a:p>
        </p:txBody>
      </p:sp>
      <p:sp>
        <p:nvSpPr>
          <p:cNvPr id="16" name="Dikdörtgen 15"/>
          <p:cNvSpPr/>
          <p:nvPr/>
        </p:nvSpPr>
        <p:spPr>
          <a:xfrm>
            <a:off x="232303" y="125932"/>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202541" y="503374"/>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28</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37673" y="2793334"/>
            <a:ext cx="6381237" cy="2031325"/>
          </a:xfrm>
          <a:prstGeom prst="rect">
            <a:avLst/>
          </a:prstGeom>
          <a:noFill/>
        </p:spPr>
        <p:txBody>
          <a:bodyPr wrap="square" rtlCol="0">
            <a:spAutoFit/>
          </a:bodyPr>
          <a:lstStyle/>
          <a:p>
            <a:pPr lvl="0" algn="just"/>
            <a:r>
              <a:rPr lang="tr-TR" dirty="0">
                <a:latin typeface="Segoe UI Semilight" panose="020B0402040204020203" pitchFamily="34" charset="0"/>
                <a:ea typeface="Calibri" panose="020F0502020204030204" pitchFamily="34" charset="0"/>
                <a:cs typeface="Segoe UI Semilight" panose="020B0402040204020203" pitchFamily="34" charset="0"/>
              </a:rPr>
              <a:t>İ</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LCİ </a:t>
            </a:r>
            <a:r>
              <a:rPr lang="tr-TR" dirty="0">
                <a:latin typeface="Segoe UI Semilight" panose="020B0402040204020203" pitchFamily="34" charset="0"/>
                <a:ea typeface="Calibri" panose="020F0502020204030204" pitchFamily="34" charset="0"/>
                <a:cs typeface="Segoe UI Semilight" panose="020B0402040204020203" pitchFamily="34" charset="0"/>
              </a:rPr>
              <a:t>H</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OLDİNG A.Ş.’</a:t>
            </a:r>
            <a:r>
              <a:rPr lang="tr-TR" sz="1800" dirty="0" err="1">
                <a:effectLst/>
                <a:latin typeface="Segoe UI Semilight" panose="020B0402040204020203" pitchFamily="34" charset="0"/>
                <a:ea typeface="Calibri" panose="020F0502020204030204" pitchFamily="34" charset="0"/>
                <a:cs typeface="Segoe UI Semilight" panose="020B0402040204020203" pitchFamily="34" charset="0"/>
              </a:rPr>
              <a:t>nin</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 yardımları DSİ Genel </a:t>
            </a:r>
            <a:r>
              <a:rPr lang="tr-TR" dirty="0">
                <a:latin typeface="Segoe UI Semilight" panose="020B0402040204020203" pitchFamily="34" charset="0"/>
                <a:ea typeface="Calibri" panose="020F0502020204030204" pitchFamily="34" charset="0"/>
                <a:cs typeface="Segoe UI Semilight" panose="020B0402040204020203" pitchFamily="34" charset="0"/>
              </a:rPr>
              <a:t>M</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üdürlüğü ve DSİ </a:t>
            </a:r>
            <a:r>
              <a:rPr lang="tr-TR" dirty="0">
                <a:latin typeface="Segoe UI Semilight" panose="020B0402040204020203" pitchFamily="34" charset="0"/>
                <a:ea typeface="Calibri" panose="020F0502020204030204" pitchFamily="34" charset="0"/>
                <a:cs typeface="Segoe UI Semilight" panose="020B0402040204020203" pitchFamily="34" charset="0"/>
              </a:rPr>
              <a:t>Kahraman</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maraş Bölge Müdürlüğü vasıtasıyla </a:t>
            </a:r>
            <a:r>
              <a:rPr lang="tr-TR" dirty="0">
                <a:latin typeface="Segoe UI Semilight" panose="020B0402040204020203" pitchFamily="34" charset="0"/>
                <a:ea typeface="Calibri" panose="020F0502020204030204" pitchFamily="34" charset="0"/>
                <a:cs typeface="Segoe UI Semilight" panose="020B0402040204020203" pitchFamily="34" charset="0"/>
              </a:rPr>
              <a:t>K</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ahramanmaraş </a:t>
            </a:r>
            <a:r>
              <a:rPr lang="tr-TR" sz="1800" dirty="0" err="1">
                <a:effectLst/>
                <a:latin typeface="Segoe UI Semilight" panose="020B0402040204020203" pitchFamily="34" charset="0"/>
                <a:ea typeface="Calibri" panose="020F0502020204030204" pitchFamily="34" charset="0"/>
                <a:cs typeface="Segoe UI Semilight" panose="020B0402040204020203" pitchFamily="34" charset="0"/>
              </a:rPr>
              <a:t>AFAD’a</a:t>
            </a:r>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  depremin üçüncü gününde afet bölgesine ulaştırıldı..  </a:t>
            </a:r>
          </a:p>
          <a:p>
            <a:pPr lvl="0" algn="just"/>
            <a:endParaRPr lang="tr-TR" dirty="0">
              <a:latin typeface="Segoe UI Semilight" panose="020B0402040204020203" pitchFamily="34" charset="0"/>
              <a:ea typeface="Calibri" panose="020F0502020204030204" pitchFamily="34" charset="0"/>
              <a:cs typeface="Segoe UI Semilight" panose="020B0402040204020203" pitchFamily="34" charset="0"/>
            </a:endParaRPr>
          </a:p>
          <a:p>
            <a:pPr lvl="0" algn="just"/>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Bölgeye 150.000 adet içme suyu, bebek bezi, battaniye, çadır sobası, çeşitli gıda malzemesi gönderildi.</a:t>
            </a:r>
          </a:p>
          <a:p>
            <a:r>
              <a:rPr lang="tr-TR" sz="1800" dirty="0">
                <a:effectLst/>
                <a:latin typeface="Segoe UI Semilight" panose="020B0402040204020203" pitchFamily="34" charset="0"/>
                <a:ea typeface="Calibri" panose="020F0502020204030204" pitchFamily="34" charset="0"/>
                <a:cs typeface="Segoe UI Semilight" panose="020B0402040204020203" pitchFamily="34" charset="0"/>
              </a:rPr>
              <a:t> </a:t>
            </a:r>
          </a:p>
        </p:txBody>
      </p:sp>
      <p:sp>
        <p:nvSpPr>
          <p:cNvPr id="11" name="Metin kutusu 10"/>
          <p:cNvSpPr txBox="1"/>
          <p:nvPr/>
        </p:nvSpPr>
        <p:spPr>
          <a:xfrm>
            <a:off x="1439404" y="132168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İLCİ</a:t>
            </a:r>
          </a:p>
        </p:txBody>
      </p:sp>
      <p:sp>
        <p:nvSpPr>
          <p:cNvPr id="5" name="Dikdörtgen 4">
            <a:extLst>
              <a:ext uri="{FF2B5EF4-FFF2-40B4-BE49-F238E27FC236}">
                <a16:creationId xmlns:a16="http://schemas.microsoft.com/office/drawing/2014/main" xmlns="" id="{1D531AE8-ED3C-CC9F-B892-C7AD81C510C5}"/>
              </a:ext>
            </a:extLst>
          </p:cNvPr>
          <p:cNvSpPr/>
          <p:nvPr/>
        </p:nvSpPr>
        <p:spPr>
          <a:xfrm>
            <a:off x="181891" y="9600869"/>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8" name="Resim 7" descr="metin, gök, kamyon, açık hava içeren bir resim&#10;&#10;Açıklama otomatik olarak oluşturuldu">
            <a:extLst>
              <a:ext uri="{FF2B5EF4-FFF2-40B4-BE49-F238E27FC236}">
                <a16:creationId xmlns:a16="http://schemas.microsoft.com/office/drawing/2014/main" xmlns="" id="{DCD6A6C6-852A-3788-EEC6-574AF4CC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90" y="5135685"/>
            <a:ext cx="5840202" cy="3283516"/>
          </a:xfrm>
          <a:prstGeom prst="rect">
            <a:avLst/>
          </a:prstGeom>
          <a:ln>
            <a:noFill/>
          </a:ln>
          <a:effectLst>
            <a:softEdge rad="112500"/>
          </a:effectLst>
        </p:spPr>
      </p:pic>
    </p:spTree>
    <p:extLst>
      <p:ext uri="{BB962C8B-B14F-4D97-AF65-F5344CB8AC3E}">
        <p14:creationId xmlns:p14="http://schemas.microsoft.com/office/powerpoint/2010/main" val="411469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26110"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İSMAİL </a:t>
            </a:r>
            <a:r>
              <a:rPr lang="tr-TR" b="1" dirty="0" err="1">
                <a:latin typeface="Segoe UI Semilight" panose="020B0402040204020203" pitchFamily="34" charset="0"/>
                <a:cs typeface="Segoe UI Semilight" panose="020B0402040204020203" pitchFamily="34" charset="0"/>
              </a:rPr>
              <a:t>ÇELİK’in</a:t>
            </a:r>
            <a:r>
              <a:rPr lang="tr-TR" b="1" dirty="0">
                <a:latin typeface="Segoe UI Semilight" panose="020B0402040204020203" pitchFamily="34" charset="0"/>
                <a:cs typeface="Segoe UI Semilight" panose="020B0402040204020203" pitchFamily="34" charset="0"/>
              </a:rPr>
              <a:t> Yardımları Deprem Bölgesinde </a:t>
            </a:r>
          </a:p>
        </p:txBody>
      </p:sp>
      <p:sp>
        <p:nvSpPr>
          <p:cNvPr id="16" name="Dikdörtgen 15"/>
          <p:cNvSpPr/>
          <p:nvPr/>
        </p:nvSpPr>
        <p:spPr>
          <a:xfrm>
            <a:off x="232303" y="125932"/>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202541" y="503374"/>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29</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36810" y="2942955"/>
            <a:ext cx="6381237" cy="1938992"/>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İSMAİL ÇELİK bölgeden gelen talepler doğrultusunda resmi kurum ve kuruluşlar ile koordineli olarak deprem zedelerin ihtiyaçlarını karşılamak adına yardımlarını sürdürüyor.</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Gerek firma olarak gerekse çalışanlarının desteği ile dayanıklı gıda ürünleri, battaniye, kaban, yağmurluk, eldiven, bere, hijyen malzemeleri bölgeye ulaştırıldı.</a:t>
            </a:r>
          </a:p>
        </p:txBody>
      </p:sp>
      <p:sp>
        <p:nvSpPr>
          <p:cNvPr id="11" name="Metin kutusu 10"/>
          <p:cNvSpPr txBox="1"/>
          <p:nvPr/>
        </p:nvSpPr>
        <p:spPr>
          <a:xfrm>
            <a:off x="1439404" y="132168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İSMAİL ÇELİK</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47" y="5006024"/>
            <a:ext cx="6187390" cy="4594845"/>
          </a:xfrm>
          <a:prstGeom prst="rect">
            <a:avLst/>
          </a:prstGeom>
          <a:ln>
            <a:noFill/>
          </a:ln>
          <a:effectLst>
            <a:softEdge rad="112500"/>
          </a:effectLst>
        </p:spPr>
      </p:pic>
      <p:sp>
        <p:nvSpPr>
          <p:cNvPr id="5" name="Dikdörtgen 4">
            <a:extLst>
              <a:ext uri="{FF2B5EF4-FFF2-40B4-BE49-F238E27FC236}">
                <a16:creationId xmlns:a16="http://schemas.microsoft.com/office/drawing/2014/main" xmlns="" id="{1D531AE8-ED3C-CC9F-B892-C7AD81C510C5}"/>
              </a:ext>
            </a:extLst>
          </p:cNvPr>
          <p:cNvSpPr/>
          <p:nvPr/>
        </p:nvSpPr>
        <p:spPr>
          <a:xfrm>
            <a:off x="226110" y="9746762"/>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131099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903771" y="709342"/>
            <a:ext cx="2884123"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5" name="Metin kutusu 4"/>
          <p:cNvSpPr txBox="1"/>
          <p:nvPr/>
        </p:nvSpPr>
        <p:spPr>
          <a:xfrm>
            <a:off x="209057" y="2456500"/>
            <a:ext cx="6439877" cy="7294305"/>
          </a:xfrm>
          <a:prstGeom prst="rect">
            <a:avLst/>
          </a:prstGeom>
          <a:noFill/>
        </p:spPr>
        <p:txBody>
          <a:bodyPr wrap="square" rtlCol="0">
            <a:spAutoFit/>
          </a:bodyPr>
          <a:lstStyle/>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Cumhurbaşkanı Erdoğan yaz aylarına kadar üniversitelerin tatil edildiğini, uzaktan eğitime geçileceğini duyurdu. Üniversitelerin </a:t>
            </a:r>
            <a:r>
              <a:rPr lang="tr-TR" dirty="0" err="1">
                <a:solidFill>
                  <a:prstClr val="black"/>
                </a:solidFill>
                <a:latin typeface="Segoe UI Semilight" panose="020B0402040204020203" pitchFamily="34" charset="0"/>
                <a:cs typeface="Segoe UI Semilight" panose="020B0402040204020203" pitchFamily="34" charset="0"/>
              </a:rPr>
              <a:t>KYK'ye</a:t>
            </a:r>
            <a:r>
              <a:rPr lang="tr-TR" dirty="0">
                <a:solidFill>
                  <a:prstClr val="black"/>
                </a:solidFill>
                <a:latin typeface="Segoe UI Semilight" panose="020B0402040204020203" pitchFamily="34" charset="0"/>
                <a:cs typeface="Segoe UI Semilight" panose="020B0402040204020203" pitchFamily="34" charset="0"/>
              </a:rPr>
              <a:t> ait yurtları depremzedelerin barınması için kullanılacak. </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Deprem bölgesinde ikamet eden veya bu illerin nüfusuna kayıtlı 13 binin üzerindeki yükümlü askerin mart ve nisan celpleri mayısa ertelendi. </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Milli Eğitim Bakanı Mahmut Özer eğitim öğretime verilen aranın tüm Türkiye'de 20 Şubat’a kadar uzatıldığını açıkladı.</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Çevre, Şehircilik ve İklim Değişikliği Bakanı Murat Kurum, Kahramanmaraş merkezli depremlerden etkilenen 10 ilde eş zamanlı olarak Cumhuriyet tarihinin en büyük afet konut seferberliğini başlatacaklarını bildirdi. </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Ticaret Bakanlığı, elektronik ticaret pazar yerlerindeki satıcılar ve kargo-lojistik işletmecilerinin katılımı ile Deprem Yardımlaşma Seferberliği (e-seferberlik) başlattı. </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lvl="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AK Parti, MHP, CHP, İYİ Parti ve HDP milletvekilleri maaşlarını bağışlama kararı aldı. </a:t>
            </a:r>
          </a:p>
          <a:p>
            <a:pPr marL="285750" indent="-285750" algn="just">
              <a:buClr>
                <a:srgbClr val="127CF4"/>
              </a:buClr>
              <a:buFont typeface="Microsoft Sans Serif" panose="020B0604020202020204" pitchFamily="34" charset="0"/>
              <a:buChar char="→"/>
              <a:defRPr/>
            </a:pPr>
            <a:endParaRPr lang="tr-TR"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0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3</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FA23A3B8-CC06-0EC3-B8A3-57159ED12DC5}"/>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563EF0E6-D4FC-0993-E67D-71F561EC2214}"/>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3" name="Metin kutusu 12"/>
          <p:cNvSpPr txBox="1"/>
          <p:nvPr/>
        </p:nvSpPr>
        <p:spPr>
          <a:xfrm>
            <a:off x="1372364" y="1590839"/>
            <a:ext cx="3696846"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Alınan Kararlar/ Duyurular</a:t>
            </a:r>
          </a:p>
        </p:txBody>
      </p:sp>
    </p:spTree>
    <p:extLst>
      <p:ext uri="{BB962C8B-B14F-4D97-AF65-F5344CB8AC3E}">
        <p14:creationId xmlns:p14="http://schemas.microsoft.com/office/powerpoint/2010/main" val="11033600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86137" y="2336387"/>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KALYON Tüm İmkanlarını Deprem Bölgesine Seferber Ediyor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30</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26110" y="2732567"/>
            <a:ext cx="6319827" cy="3693319"/>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Kalyon Holding, Gaziantep’in İslâhiye ilçesine 3 bin kişilik konteyner kent kurmak için harekete geçti.</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Hatay Havalimanı’nın tahrip olan pistinin onarımını da yürüten Holding, BOTAŞ doğalgaz boru hattının tamiratı için de ekip ve ekipmanları ile bölgede bulunuyor. Yine, 527 konteyner, 41 çadır, 14 vinç, 49 ekskavatör, 30 kepçe, 82 kamyon, 22 tır, 28 tonluk yakıt tankeri, 9 ışık kulesi, 156 muhtelif iş makinesi, 4 adet jeneratör ile afet bölgesinde hizmet veriyor. Ayrıca 22 tır dolusu; 236 bin 245 kıyafet, 245 bin 564 gıda malzemesi, 24 bin 678 battaniye, 3 bin 458 ilaç, 7 ton yakacak ve daha binlerce yardım malzemesinin depremden zarar gören vatandaşlara ulaşmasını sağladı. </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KALYON</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689" y="6362619"/>
            <a:ext cx="4488082" cy="3357295"/>
          </a:xfrm>
          <a:prstGeom prst="rect">
            <a:avLst/>
          </a:prstGeom>
          <a:ln>
            <a:noFill/>
          </a:ln>
          <a:effectLst>
            <a:softEdge rad="112500"/>
          </a:effectLst>
        </p:spPr>
      </p:pic>
      <p:sp>
        <p:nvSpPr>
          <p:cNvPr id="5" name="Dikdörtgen 4">
            <a:extLst>
              <a:ext uri="{FF2B5EF4-FFF2-40B4-BE49-F238E27FC236}">
                <a16:creationId xmlns:a16="http://schemas.microsoft.com/office/drawing/2014/main" xmlns="" id="{EA439CFB-5F6B-AA5D-1D2B-8755DF37F94C}"/>
              </a:ext>
            </a:extLst>
          </p:cNvPr>
          <p:cNvSpPr/>
          <p:nvPr/>
        </p:nvSpPr>
        <p:spPr>
          <a:xfrm>
            <a:off x="226110" y="9746762"/>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518231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err="1">
                <a:latin typeface="Segoe UI Semilight" panose="020B0402040204020203" pitchFamily="34" charset="0"/>
                <a:cs typeface="Segoe UI Semilight" panose="020B0402040204020203" pitchFamily="34" charset="0"/>
              </a:rPr>
              <a:t>KMO’dan</a:t>
            </a:r>
            <a:r>
              <a:rPr lang="tr-TR" b="1" dirty="0">
                <a:latin typeface="Segoe UI Semilight" panose="020B0402040204020203" pitchFamily="34" charset="0"/>
                <a:cs typeface="Segoe UI Semilight" panose="020B0402040204020203" pitchFamily="34" charset="0"/>
              </a:rPr>
              <a:t> Deprem Bölgesine Destek</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31</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95406" y="2793366"/>
            <a:ext cx="6381237" cy="2585323"/>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Depremin ardından </a:t>
            </a:r>
            <a:r>
              <a:rPr lang="tr-TR" dirty="0" err="1">
                <a:latin typeface="Segoe UI Semilight" panose="020B0402040204020203" pitchFamily="34" charset="0"/>
                <a:cs typeface="Segoe UI Semilight" panose="020B0402040204020203" pitchFamily="34" charset="0"/>
              </a:rPr>
              <a:t>KMO’nun</a:t>
            </a:r>
            <a:r>
              <a:rPr lang="tr-TR" dirty="0">
                <a:latin typeface="Segoe UI Semilight" panose="020B0402040204020203" pitchFamily="34" charset="0"/>
                <a:cs typeface="Segoe UI Semilight" panose="020B0402040204020203" pitchFamily="34" charset="0"/>
              </a:rPr>
              <a:t> </a:t>
            </a:r>
            <a:r>
              <a:rPr lang="tr-TR" dirty="0" err="1">
                <a:latin typeface="Segoe UI Semilight" panose="020B0402040204020203" pitchFamily="34" charset="0"/>
                <a:cs typeface="Segoe UI Semilight" panose="020B0402040204020203" pitchFamily="34" charset="0"/>
              </a:rPr>
              <a:t>hi-up</a:t>
            </a:r>
            <a:r>
              <a:rPr lang="tr-TR" dirty="0">
                <a:latin typeface="Segoe UI Semilight" panose="020B0402040204020203" pitchFamily="34" charset="0"/>
                <a:cs typeface="Segoe UI Semilight" panose="020B0402040204020203" pitchFamily="34" charset="0"/>
              </a:rPr>
              <a:t> vinç ve paletli ekskavatör gibi makine ve ekipmanları 7 Şubat tarihinde arama kurtarma çalışmalarına destek olmak üzere bölgeye ulaştı.</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Yeni haftada ise içerisinde polar battaniye, uyku tulumu, atkı, bere, çorap, mont, eldiven, kadın ve erkek iç giyim, su, süt, bebek mamaları, kuru gıdalar, konserve gıdalar, hijyen setleri, arama kurtarma destek ürünleri taşıyan yardım tırları Adıyaman’a doğru yola çıkacak.</a:t>
            </a:r>
          </a:p>
        </p:txBody>
      </p:sp>
      <p:sp>
        <p:nvSpPr>
          <p:cNvPr id="11" name="Metin kutusu 10"/>
          <p:cNvSpPr txBox="1"/>
          <p:nvPr/>
        </p:nvSpPr>
        <p:spPr>
          <a:xfrm>
            <a:off x="1448252" y="1284653"/>
            <a:ext cx="4368348"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KUZEY MARMARA OTOYOLU-KMO</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67" y="5407770"/>
            <a:ext cx="6218843" cy="3930943"/>
          </a:xfrm>
          <a:prstGeom prst="rect">
            <a:avLst/>
          </a:prstGeom>
          <a:ln>
            <a:noFill/>
          </a:ln>
          <a:effectLst>
            <a:softEdge rad="112500"/>
          </a:effectLst>
        </p:spPr>
      </p:pic>
      <p:sp>
        <p:nvSpPr>
          <p:cNvPr id="5" name="Dikdörtgen 4">
            <a:extLst>
              <a:ext uri="{FF2B5EF4-FFF2-40B4-BE49-F238E27FC236}">
                <a16:creationId xmlns:a16="http://schemas.microsoft.com/office/drawing/2014/main" xmlns="" id="{01C15B92-7C42-474A-C4E5-AB106BD5381A}"/>
              </a:ext>
            </a:extLst>
          </p:cNvPr>
          <p:cNvSpPr/>
          <p:nvPr/>
        </p:nvSpPr>
        <p:spPr>
          <a:xfrm>
            <a:off x="226110" y="9746762"/>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42176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86137" y="2302901"/>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LİMAK Gönüllüleri Deprem Bölgesinde </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32</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26110" y="2661866"/>
            <a:ext cx="6292800" cy="3970318"/>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LİMAK ekskavatör, vinç, kompresör, hidrolik kırıcı gibi afet bölgesinde en fazla ihtiyaç duyulan 127 adet iş makinesi ile ekipmanı ve söz konusu makineleri ve ekipmanları kullanacak uzman personelini bölgeye sevk etti. B</a:t>
            </a:r>
            <a:r>
              <a:rPr lang="en-US" dirty="0" err="1">
                <a:latin typeface="Segoe UI Semilight" panose="020B0402040204020203" pitchFamily="34" charset="0"/>
                <a:cs typeface="Segoe UI Semilight" panose="020B0402040204020203" pitchFamily="34" charset="0"/>
              </a:rPr>
              <a:t>arınma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ihtiyacı</a:t>
            </a:r>
            <a:r>
              <a:rPr lang="tr-TR" dirty="0">
                <a:latin typeface="Segoe UI Semilight" panose="020B0402040204020203" pitchFamily="34" charset="0"/>
                <a:cs typeface="Segoe UI Semilight" panose="020B0402040204020203" pitchFamily="34" charset="0"/>
              </a:rPr>
              <a:t> için </a:t>
            </a:r>
            <a:r>
              <a:rPr lang="en-US" dirty="0" err="1">
                <a:latin typeface="Segoe UI Semilight" panose="020B0402040204020203" pitchFamily="34" charset="0"/>
                <a:cs typeface="Segoe UI Semilight" panose="020B0402040204020203" pitchFamily="34" charset="0"/>
              </a:rPr>
              <a:t>şantiyeleri</a:t>
            </a:r>
            <a:r>
              <a:rPr lang="tr-TR" dirty="0">
                <a:latin typeface="Segoe UI Semilight" panose="020B0402040204020203" pitchFamily="34" charset="0"/>
                <a:cs typeface="Segoe UI Semilight" panose="020B0402040204020203" pitchFamily="34" charset="0"/>
              </a:rPr>
              <a:t>n</a:t>
            </a:r>
            <a:r>
              <a:rPr lang="en-US" dirty="0">
                <a:latin typeface="Segoe UI Semilight" panose="020B0402040204020203" pitchFamily="34" charset="0"/>
                <a:cs typeface="Segoe UI Semilight" panose="020B0402040204020203" pitchFamily="34" charset="0"/>
              </a:rPr>
              <a:t>den </a:t>
            </a:r>
            <a:r>
              <a:rPr lang="en-US" dirty="0" err="1">
                <a:latin typeface="Segoe UI Semilight" panose="020B0402040204020203" pitchFamily="34" charset="0"/>
                <a:cs typeface="Segoe UI Semilight" panose="020B0402040204020203" pitchFamily="34" charset="0"/>
              </a:rPr>
              <a:t>bölgeye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konteyner</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portatif </a:t>
            </a:r>
            <a:r>
              <a:rPr lang="en-US" dirty="0" err="1">
                <a:latin typeface="Segoe UI Semilight" panose="020B0402040204020203" pitchFamily="34" charset="0"/>
                <a:cs typeface="Segoe UI Semilight" panose="020B0402040204020203" pitchFamily="34" charset="0"/>
              </a:rPr>
              <a:t>tuvalet</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sağl</a:t>
            </a:r>
            <a:r>
              <a:rPr lang="tr-TR" dirty="0">
                <a:latin typeface="Segoe UI Semilight" panose="020B0402040204020203" pitchFamily="34" charset="0"/>
                <a:cs typeface="Segoe UI Semilight" panose="020B0402040204020203" pitchFamily="34" charset="0"/>
              </a:rPr>
              <a:t>adı. F</a:t>
            </a:r>
            <a:r>
              <a:rPr lang="en-US" dirty="0" err="1">
                <a:latin typeface="Segoe UI Semilight" panose="020B0402040204020203" pitchFamily="34" charset="0"/>
                <a:cs typeface="Segoe UI Semilight" panose="020B0402040204020203" pitchFamily="34" charset="0"/>
              </a:rPr>
              <a:t>arklı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bölgelerdeki</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tüm</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şantiyeleri</a:t>
            </a:r>
            <a:r>
              <a:rPr lang="tr-TR" dirty="0">
                <a:latin typeface="Segoe UI Semilight" panose="020B0402040204020203" pitchFamily="34" charset="0"/>
                <a:cs typeface="Segoe UI Semilight" panose="020B0402040204020203" pitchFamily="34" charset="0"/>
              </a:rPr>
              <a:t>n</a:t>
            </a:r>
            <a:r>
              <a:rPr lang="en-US" dirty="0">
                <a:latin typeface="Segoe UI Semilight" panose="020B0402040204020203" pitchFamily="34" charset="0"/>
                <a:cs typeface="Segoe UI Semilight" panose="020B0402040204020203" pitchFamily="34" charset="0"/>
              </a:rPr>
              <a:t>den </a:t>
            </a:r>
            <a:r>
              <a:rPr lang="en-US" dirty="0" err="1">
                <a:latin typeface="Segoe UI Semilight" panose="020B0402040204020203" pitchFamily="34" charset="0"/>
                <a:cs typeface="Segoe UI Semilight" panose="020B0402040204020203" pitchFamily="34" charset="0"/>
              </a:rPr>
              <a:t>afet</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bölgesine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intikal</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eden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gönüllü</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personeli</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500 </a:t>
            </a:r>
            <a:r>
              <a:rPr lang="en-US" dirty="0" err="1">
                <a:latin typeface="Segoe UI Semilight" panose="020B0402040204020203" pitchFamily="34" charset="0"/>
                <a:cs typeface="Segoe UI Semilight" panose="020B0402040204020203" pitchFamily="34" charset="0"/>
              </a:rPr>
              <a:t>kişilik</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arama-kurtarma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dağcı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ekibi</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şu</a:t>
            </a:r>
            <a:r>
              <a:rPr lang="en-US" dirty="0">
                <a:latin typeface="Segoe UI Semilight" panose="020B0402040204020203" pitchFamily="34" charset="0"/>
                <a:cs typeface="Segoe UI Semilight" panose="020B0402040204020203" pitchFamily="34" charset="0"/>
              </a:rPr>
              <a:t> ana </a:t>
            </a:r>
            <a:r>
              <a:rPr lang="en-US" dirty="0" err="1">
                <a:latin typeface="Segoe UI Semilight" panose="020B0402040204020203" pitchFamily="34" charset="0"/>
                <a:cs typeface="Segoe UI Semilight" panose="020B0402040204020203" pitchFamily="34" charset="0"/>
              </a:rPr>
              <a:t>kadar</a:t>
            </a:r>
            <a:r>
              <a:rPr lang="en-US" dirty="0">
                <a:latin typeface="Segoe UI Semilight" panose="020B0402040204020203" pitchFamily="34" charset="0"/>
                <a:cs typeface="Segoe UI Semilight" panose="020B0402040204020203" pitchFamily="34" charset="0"/>
              </a:rPr>
              <a:t> 99 </a:t>
            </a:r>
            <a:r>
              <a:rPr lang="en-US" dirty="0" err="1">
                <a:latin typeface="Segoe UI Semilight" panose="020B0402040204020203" pitchFamily="34" charset="0"/>
                <a:cs typeface="Segoe UI Semilight" panose="020B0402040204020203" pitchFamily="34" charset="0"/>
              </a:rPr>
              <a:t>vatandaşı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enkaz</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altından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kurtarmayı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başar</a:t>
            </a:r>
            <a:r>
              <a:rPr lang="tr-TR" dirty="0" err="1">
                <a:latin typeface="Segoe UI Semilight" panose="020B0402040204020203" pitchFamily="34" charset="0"/>
                <a:cs typeface="Segoe UI Semilight" panose="020B0402040204020203" pitchFamily="34" charset="0"/>
              </a:rPr>
              <a:t>dı</a:t>
            </a:r>
            <a:r>
              <a:rPr lang="tr-TR" dirty="0">
                <a:latin typeface="Segoe UI Semilight" panose="020B0402040204020203" pitchFamily="34" charset="0"/>
                <a:cs typeface="Segoe UI Semilight" panose="020B0402040204020203" pitchFamily="34" charset="0"/>
              </a:rPr>
              <a:t>. LİMAK, bölgeye 2 adet yakıt tankeri göndermiş olup, AFAD yetkililerinin yönlendirmeleri doğrultusunda yakıt tankeri tedarikine devam edeceğini bildirdi. </a:t>
            </a:r>
            <a:r>
              <a:rPr lang="en-US" dirty="0" err="1">
                <a:latin typeface="Segoe UI Semilight" panose="020B0402040204020203" pitchFamily="34" charset="0"/>
                <a:cs typeface="Segoe UI Semilight" panose="020B0402040204020203" pitchFamily="34" charset="0"/>
              </a:rPr>
              <a:t>Ayrıca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afetzedelerin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barınma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temel</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ihtiyaçlarını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karşılamak</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üzere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bölgeye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içme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suyu</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gıda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diğer</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malzemelerin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sevkiyatları</a:t>
            </a:r>
            <a:r>
              <a:rPr lang="en-US" dirty="0">
                <a:latin typeface="Segoe UI Semilight" panose="020B0402040204020203" pitchFamily="34" charset="0"/>
                <a:cs typeface="Segoe UI Semilight" panose="020B0402040204020203" pitchFamily="34" charset="0"/>
              </a:rPr>
              <a:t> da </a:t>
            </a:r>
            <a:r>
              <a:rPr lang="en-US" dirty="0" err="1">
                <a:latin typeface="Segoe UI Semilight" panose="020B0402040204020203" pitchFamily="34" charset="0"/>
                <a:cs typeface="Segoe UI Semilight" panose="020B0402040204020203" pitchFamily="34" charset="0"/>
              </a:rPr>
              <a:t>devam</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etmektedir</a:t>
            </a:r>
            <a:r>
              <a:rPr lang="en-US" dirty="0">
                <a:latin typeface="Segoe UI Semilight" panose="020B0402040204020203" pitchFamily="34" charset="0"/>
                <a:cs typeface="Segoe UI Semilight" panose="020B0402040204020203" pitchFamily="34" charset="0"/>
              </a:rPr>
              <a:t>.</a:t>
            </a:r>
            <a:endParaRPr lang="tr-TR" dirty="0">
              <a:latin typeface="Segoe UI Semilight" panose="020B0402040204020203" pitchFamily="34" charset="0"/>
              <a:cs typeface="Segoe UI Semilight" panose="020B0402040204020203" pitchFamily="34" charset="0"/>
            </a:endParaRP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LİMAK</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68" y="6660398"/>
            <a:ext cx="4734706" cy="2940471"/>
          </a:xfrm>
          <a:prstGeom prst="rect">
            <a:avLst/>
          </a:prstGeom>
          <a:ln>
            <a:noFill/>
          </a:ln>
          <a:effectLst>
            <a:outerShdw blurRad="292100" dist="139700" dir="2700000" algn="tl" rotWithShape="0">
              <a:srgbClr val="333333">
                <a:alpha val="65000"/>
              </a:srgbClr>
            </a:outerShdw>
          </a:effectLst>
        </p:spPr>
      </p:pic>
      <p:sp>
        <p:nvSpPr>
          <p:cNvPr id="5" name="Dikdörtgen 4">
            <a:extLst>
              <a:ext uri="{FF2B5EF4-FFF2-40B4-BE49-F238E27FC236}">
                <a16:creationId xmlns:a16="http://schemas.microsoft.com/office/drawing/2014/main" xmlns="" id="{55015739-1441-F522-72A1-0D3D72CEE093}"/>
              </a:ext>
            </a:extLst>
          </p:cNvPr>
          <p:cNvSpPr/>
          <p:nvPr/>
        </p:nvSpPr>
        <p:spPr>
          <a:xfrm>
            <a:off x="226110" y="9746762"/>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685964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0350" y="214691"/>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159000" y="647700"/>
            <a:ext cx="2843652"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33</a:t>
            </a:fld>
            <a:endParaRPr lang="en-US" dirty="0">
              <a:solidFill>
                <a:prstClr val="black">
                  <a:tint val="75000"/>
                </a:prstClr>
              </a:solidFill>
            </a:endParaRPr>
          </a:p>
        </p:txBody>
      </p:sp>
      <p:sp>
        <p:nvSpPr>
          <p:cNvPr id="5" name="Metin kutusu 4"/>
          <p:cNvSpPr txBox="1"/>
          <p:nvPr/>
        </p:nvSpPr>
        <p:spPr>
          <a:xfrm>
            <a:off x="247692" y="2332571"/>
            <a:ext cx="6439877" cy="3262432"/>
          </a:xfrm>
          <a:prstGeom prst="rect">
            <a:avLst/>
          </a:prstGeom>
          <a:noFill/>
        </p:spPr>
        <p:txBody>
          <a:bodyPr wrap="square" rtlCol="0">
            <a:spAutoFit/>
          </a:bodyPr>
          <a:lstStyle/>
          <a:p>
            <a:pPr algn="just">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ctr">
              <a:defRPr/>
            </a:pP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MAPA Tüm Grup Şirketleriyle Destek Veriyor </a:t>
            </a:r>
          </a:p>
          <a:p>
            <a:pPr algn="ctr">
              <a:defRPr/>
            </a:pPr>
            <a:endParaRPr lang="tr-TR" sz="12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Mapa Grup deprem felaketiyle mücadele amacıyla AFAD ve sivil toplum kuruluşlarına 30 milyon TL bağışladı. </a:t>
            </a:r>
          </a:p>
          <a:p>
            <a:pPr algn="just">
              <a:defRPr/>
            </a:pP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Grubun lojistik firması MNG </a:t>
            </a:r>
            <a:r>
              <a:rPr lang="tr-TR" dirty="0" err="1">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Airlines</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Cargo; Amsterdam, Paris, Köln ve Londra’dan AFAD, Kızılay, diyanet ve bakanlıklara gönderilen yardım malzemelerini bedelsiz taşıyor. Diğer yandan tırları aracılığıyla deprem bölgesine yardım malzemesi taşıyor. </a:t>
            </a:r>
          </a:p>
          <a:p>
            <a:pPr algn="just">
              <a:defRPr/>
            </a:pPr>
            <a:endPar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endParaRPr lang="tr-TR" sz="1000"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2" name="Dikdörtgen 1">
            <a:extLst>
              <a:ext uri="{FF2B5EF4-FFF2-40B4-BE49-F238E27FC236}">
                <a16:creationId xmlns:a16="http://schemas.microsoft.com/office/drawing/2014/main" xmlns="" id="{75A7C8E0-0632-FE05-CC81-560010B02757}"/>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a16="http://schemas.microsoft.com/office/drawing/2014/main" xmlns="" id="{B4EDCFEB-5541-FD93-706C-920C9C87C1B1}"/>
              </a:ext>
            </a:extLst>
          </p:cNvPr>
          <p:cNvSpPr txBox="1"/>
          <p:nvPr/>
        </p:nvSpPr>
        <p:spPr>
          <a:xfrm>
            <a:off x="2169849" y="1590839"/>
            <a:ext cx="2101858"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MAPA GRUP</a:t>
            </a:r>
          </a:p>
        </p:txBody>
      </p:sp>
      <p:pic>
        <p:nvPicPr>
          <p:cNvPr id="9" name="Resim 8">
            <a:extLst>
              <a:ext uri="{FF2B5EF4-FFF2-40B4-BE49-F238E27FC236}">
                <a16:creationId xmlns:a16="http://schemas.microsoft.com/office/drawing/2014/main" xmlns="" id="{40B47BAD-DCF3-81AB-0692-05EA55802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715" y="7131093"/>
            <a:ext cx="3268691" cy="2451518"/>
          </a:xfrm>
          <a:prstGeom prst="rect">
            <a:avLst/>
          </a:prstGeom>
          <a:ln>
            <a:noFill/>
          </a:ln>
          <a:effectLst>
            <a:softEdge rad="112500"/>
          </a:effectLst>
        </p:spPr>
      </p:pic>
      <p:pic>
        <p:nvPicPr>
          <p:cNvPr id="11" name="Resim 10">
            <a:extLst>
              <a:ext uri="{FF2B5EF4-FFF2-40B4-BE49-F238E27FC236}">
                <a16:creationId xmlns:a16="http://schemas.microsoft.com/office/drawing/2014/main" xmlns="" id="{FF420DE4-0BEA-73D6-99C3-98608307A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11" y="5094420"/>
            <a:ext cx="3380676" cy="2535507"/>
          </a:xfrm>
          <a:prstGeom prst="rect">
            <a:avLst/>
          </a:prstGeom>
          <a:ln>
            <a:noFill/>
          </a:ln>
          <a:effectLst>
            <a:softEdge rad="112500"/>
          </a:effectLst>
        </p:spPr>
      </p:pic>
      <p:pic>
        <p:nvPicPr>
          <p:cNvPr id="12" name="Resim 11">
            <a:extLst>
              <a:ext uri="{FF2B5EF4-FFF2-40B4-BE49-F238E27FC236}">
                <a16:creationId xmlns:a16="http://schemas.microsoft.com/office/drawing/2014/main" xmlns="" id="{6BDFBBF1-52CC-5D49-050A-686B20031F0C}"/>
              </a:ext>
            </a:extLst>
          </p:cNvPr>
          <p:cNvPicPr>
            <a:picLocks noChangeAspect="1"/>
          </p:cNvPicPr>
          <p:nvPr/>
        </p:nvPicPr>
        <p:blipFill>
          <a:blip r:embed="rId5"/>
          <a:stretch>
            <a:fillRect/>
          </a:stretch>
        </p:blipFill>
        <p:spPr>
          <a:xfrm>
            <a:off x="377662" y="9630344"/>
            <a:ext cx="6309907" cy="60965"/>
          </a:xfrm>
          <a:prstGeom prst="rect">
            <a:avLst/>
          </a:prstGeom>
        </p:spPr>
      </p:pic>
    </p:spTree>
    <p:extLst>
      <p:ext uri="{BB962C8B-B14F-4D97-AF65-F5344CB8AC3E}">
        <p14:creationId xmlns:p14="http://schemas.microsoft.com/office/powerpoint/2010/main" val="111112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86136" y="2313772"/>
            <a:ext cx="6319827" cy="646331"/>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NUROL İNŞAAT Tüm İmkanlarını Deprem Bölgesine Seferber Ediyor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34</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28798" y="7370998"/>
            <a:ext cx="6571863" cy="2308324"/>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Projelerden vinçler ve ağır iş makinelerinin de dahil olduğu onlarca iş makinesi ve beraberinde iş makineleri teknik personelleri, ilgili devlet kurumları ile iletişim halinde gerekli bölgelere yönlendirilmiştir. Gerekli ihtiyacın karşılanmasına olanak sağlayan resmi kurumlarla iş birliği yapılarak; 30 kişilik uzman ekibi de sağlık personeli eşliğinde bölgeye sevk edilmiş, sahada aktif olarak çalışmalarını sürdürmekte, deprem kurtarma çalışmalarına tüm güçleriyle destek olmaktadır.</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NUROL İNŞAAT</a:t>
            </a:r>
          </a:p>
        </p:txBody>
      </p:sp>
      <p:pic>
        <p:nvPicPr>
          <p:cNvPr id="6" name="Resim 5" descr="gök, açık hava, zemin, ulaşım içeren bir resim&#10;&#10;Açıklama otomatik olarak oluşturuldu">
            <a:extLst>
              <a:ext uri="{FF2B5EF4-FFF2-40B4-BE49-F238E27FC236}">
                <a16:creationId xmlns:a16="http://schemas.microsoft.com/office/drawing/2014/main" xmlns="" id="{D3933AAA-75C3-7F41-5A29-12CBBBB39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10" y="3093044"/>
            <a:ext cx="2807063" cy="3742751"/>
          </a:xfrm>
          <a:prstGeom prst="rect">
            <a:avLst/>
          </a:prstGeom>
          <a:ln>
            <a:noFill/>
          </a:ln>
          <a:effectLst>
            <a:softEdge rad="112500"/>
          </a:effectLst>
        </p:spPr>
      </p:pic>
      <p:sp>
        <p:nvSpPr>
          <p:cNvPr id="8" name="Metin kutusu 7">
            <a:extLst>
              <a:ext uri="{FF2B5EF4-FFF2-40B4-BE49-F238E27FC236}">
                <a16:creationId xmlns:a16="http://schemas.microsoft.com/office/drawing/2014/main" xmlns="" id="{8254B46C-0BFC-0173-644E-14366AE6D19F}"/>
              </a:ext>
            </a:extLst>
          </p:cNvPr>
          <p:cNvSpPr txBox="1"/>
          <p:nvPr/>
        </p:nvSpPr>
        <p:spPr>
          <a:xfrm>
            <a:off x="3033172" y="2993823"/>
            <a:ext cx="3572791" cy="4524315"/>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NUROL İNŞAAT bünyesinde kurulan deprem komitesi ile birlikte gündem maddeleri belirlenerek, afet bölgesi için yapılacak çalışmalar günlük olarak planlanmaktadır.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Afet alanında ihtiyaç duyulan öncelikli malzemelerin bilgisi alınarak merkez ofis ve yurt içi projelerin imkanlarına uygun görev dağılımı yapılmış, toplu miktarlarda kışlık kıyafet, battaniye, ekmek gibi ihtiyaçlar resmi kurumlar aracılığı ile afet bölgesine gönderilmiştir.</a:t>
            </a:r>
          </a:p>
        </p:txBody>
      </p:sp>
      <p:sp>
        <p:nvSpPr>
          <p:cNvPr id="2" name="Dikdörtgen 1">
            <a:extLst>
              <a:ext uri="{FF2B5EF4-FFF2-40B4-BE49-F238E27FC236}">
                <a16:creationId xmlns:a16="http://schemas.microsoft.com/office/drawing/2014/main" xmlns="" id="{C7198DB8-592D-F71F-524E-11CB5913CFF5}"/>
              </a:ext>
            </a:extLst>
          </p:cNvPr>
          <p:cNvSpPr/>
          <p:nvPr/>
        </p:nvSpPr>
        <p:spPr>
          <a:xfrm>
            <a:off x="226110" y="9746762"/>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08020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86137" y="2309586"/>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ONUR TAAHHÜT Yardımları Afet Bölgesine Ulaşıyor</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35</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86137" y="2768538"/>
            <a:ext cx="6319827" cy="5909310"/>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ONUR TAAHHÜT afet bölgesine hem arama kurtarma faaliyetleri hem de insani yardım malzemelerini göndermeye devam ediyor.</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Bölgeye bir adet ambulans, bir adet itfaiye aracı, bir adet kapalı kasa minibüs, bit adet </a:t>
            </a:r>
            <a:r>
              <a:rPr lang="tr-TR" dirty="0" err="1">
                <a:latin typeface="Segoe UI Semilight" panose="020B0402040204020203" pitchFamily="34" charset="0"/>
                <a:cs typeface="Segoe UI Semilight" panose="020B0402040204020203" pitchFamily="34" charset="0"/>
              </a:rPr>
              <a:t>ford</a:t>
            </a:r>
            <a:r>
              <a:rPr lang="tr-TR" dirty="0">
                <a:latin typeface="Segoe UI Semilight" panose="020B0402040204020203" pitchFamily="34" charset="0"/>
                <a:cs typeface="Segoe UI Semilight" panose="020B0402040204020203" pitchFamily="34" charset="0"/>
              </a:rPr>
              <a:t> transit servis,  altı adet damperli kamyon, bir adet </a:t>
            </a:r>
            <a:r>
              <a:rPr lang="tr-TR" dirty="0" err="1">
                <a:latin typeface="Segoe UI Semilight" panose="020B0402040204020203" pitchFamily="34" charset="0"/>
                <a:cs typeface="Segoe UI Semilight" panose="020B0402040204020203" pitchFamily="34" charset="0"/>
              </a:rPr>
              <a:t>arazöz</a:t>
            </a:r>
            <a:r>
              <a:rPr lang="tr-TR" dirty="0">
                <a:latin typeface="Segoe UI Semilight" panose="020B0402040204020203" pitchFamily="34" charset="0"/>
                <a:cs typeface="Segoe UI Semilight" panose="020B0402040204020203" pitchFamily="34" charset="0"/>
              </a:rPr>
              <a:t>, bir adet akaryakıt arabası (7.000 LT yakıt), bir adet kamyona monteli </a:t>
            </a:r>
            <a:r>
              <a:rPr lang="tr-TR" dirty="0" err="1">
                <a:latin typeface="Segoe UI Semilight" panose="020B0402040204020203" pitchFamily="34" charset="0"/>
                <a:cs typeface="Segoe UI Semilight" panose="020B0402040204020203" pitchFamily="34" charset="0"/>
              </a:rPr>
              <a:t>vinch</a:t>
            </a:r>
            <a:r>
              <a:rPr lang="tr-TR" dirty="0">
                <a:latin typeface="Segoe UI Semilight" panose="020B0402040204020203" pitchFamily="34" charset="0"/>
                <a:cs typeface="Segoe UI Semilight" panose="020B0402040204020203" pitchFamily="34" charset="0"/>
              </a:rPr>
              <a:t> 35 t, erzak ve makine nakli için iki adet çekici kamyon ve treyler, dört adet paletli ekskavatör, iki adet </a:t>
            </a:r>
            <a:r>
              <a:rPr lang="tr-TR" dirty="0" err="1">
                <a:latin typeface="Segoe UI Semilight" panose="020B0402040204020203" pitchFamily="34" charset="0"/>
                <a:cs typeface="Segoe UI Semilight" panose="020B0402040204020203" pitchFamily="34" charset="0"/>
              </a:rPr>
              <a:t>beko</a:t>
            </a:r>
            <a:r>
              <a:rPr lang="tr-TR" dirty="0">
                <a:latin typeface="Segoe UI Semilight" panose="020B0402040204020203" pitchFamily="34" charset="0"/>
                <a:cs typeface="Segoe UI Semilight" panose="020B0402040204020203" pitchFamily="34" charset="0"/>
              </a:rPr>
              <a:t> </a:t>
            </a:r>
            <a:r>
              <a:rPr lang="tr-TR" dirty="0" err="1">
                <a:latin typeface="Segoe UI Semilight" panose="020B0402040204020203" pitchFamily="34" charset="0"/>
                <a:cs typeface="Segoe UI Semilight" panose="020B0402040204020203" pitchFamily="34" charset="0"/>
              </a:rPr>
              <a:t>loader</a:t>
            </a:r>
            <a:r>
              <a:rPr lang="tr-TR" dirty="0">
                <a:latin typeface="Segoe UI Semilight" panose="020B0402040204020203" pitchFamily="34" charset="0"/>
                <a:cs typeface="Segoe UI Semilight" panose="020B0402040204020203" pitchFamily="34" charset="0"/>
              </a:rPr>
              <a:t>, bir adet arazi tipi </a:t>
            </a:r>
            <a:r>
              <a:rPr lang="tr-TR" dirty="0" err="1">
                <a:latin typeface="Segoe UI Semilight" panose="020B0402040204020203" pitchFamily="34" charset="0"/>
                <a:cs typeface="Segoe UI Semilight" panose="020B0402040204020203" pitchFamily="34" charset="0"/>
              </a:rPr>
              <a:t>vinch</a:t>
            </a:r>
            <a:r>
              <a:rPr lang="tr-TR" dirty="0">
                <a:latin typeface="Segoe UI Semilight" panose="020B0402040204020203" pitchFamily="34" charset="0"/>
                <a:cs typeface="Segoe UI Semilight" panose="020B0402040204020203" pitchFamily="34" charset="0"/>
              </a:rPr>
              <a:t>,  iki adet </a:t>
            </a:r>
            <a:r>
              <a:rPr lang="tr-TR" dirty="0" err="1">
                <a:latin typeface="Segoe UI Semilight" panose="020B0402040204020203" pitchFamily="34" charset="0"/>
                <a:cs typeface="Segoe UI Semilight" panose="020B0402040204020203" pitchFamily="34" charset="0"/>
              </a:rPr>
              <a:t>vinch</a:t>
            </a:r>
            <a:r>
              <a:rPr lang="tr-TR" dirty="0">
                <a:latin typeface="Segoe UI Semilight" panose="020B0402040204020203" pitchFamily="34" charset="0"/>
                <a:cs typeface="Segoe UI Semilight" panose="020B0402040204020203" pitchFamily="34" charset="0"/>
              </a:rPr>
              <a:t>, iki adet ışık kulesi, üç kamyon gıda yardım aracı, üç sefer 15.000 adetlik gruplar halinde sandviç ve içecek yardımı gönderildi.</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ONUR TAAHHÜT depremzedelerin barınma ihtiyacını karşılamak içim prefabrik konteynerler almış olup, yapımları halen devam etmektedir.</a:t>
            </a:r>
          </a:p>
          <a:p>
            <a:pPr algn="just"/>
            <a:endParaRPr lang="tr-TR"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Ayrıca ONUR TAAHHÜT firmasına bağlı OPALON PREFABRİK  24 saat çalışarak depremzedelere ulaşacak konteyner üretimine devam etmektedir.</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ONUR TAAHHÜT</a:t>
            </a:r>
          </a:p>
        </p:txBody>
      </p:sp>
      <p:sp>
        <p:nvSpPr>
          <p:cNvPr id="2" name="Dikdörtgen 1">
            <a:extLst>
              <a:ext uri="{FF2B5EF4-FFF2-40B4-BE49-F238E27FC236}">
                <a16:creationId xmlns:a16="http://schemas.microsoft.com/office/drawing/2014/main" xmlns="" id="{46D89CD3-7DE8-A13C-5689-C139E6C680C7}"/>
              </a:ext>
            </a:extLst>
          </p:cNvPr>
          <p:cNvSpPr/>
          <p:nvPr/>
        </p:nvSpPr>
        <p:spPr>
          <a:xfrm>
            <a:off x="239625" y="9600869"/>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85993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86137" y="2283641"/>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ÖZDOĞAN </a:t>
            </a:r>
            <a:r>
              <a:rPr lang="tr-TR" b="1" dirty="0" err="1">
                <a:latin typeface="Segoe UI Semilight" panose="020B0402040204020203" pitchFamily="34" charset="0"/>
                <a:cs typeface="Segoe UI Semilight" panose="020B0402040204020203" pitchFamily="34" charset="0"/>
              </a:rPr>
              <a:t>GRUP’dan</a:t>
            </a:r>
            <a:r>
              <a:rPr lang="tr-TR" b="1" dirty="0">
                <a:latin typeface="Segoe UI Semilight" panose="020B0402040204020203" pitchFamily="34" charset="0"/>
                <a:cs typeface="Segoe UI Semilight" panose="020B0402040204020203" pitchFamily="34" charset="0"/>
              </a:rPr>
              <a:t> Deprem Bölgesine Destek</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36</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3314701" y="2829341"/>
            <a:ext cx="3291263" cy="4247317"/>
          </a:xfrm>
          <a:prstGeom prst="rect">
            <a:avLst/>
          </a:prstGeom>
          <a:noFill/>
        </p:spPr>
        <p:txBody>
          <a:bodyPr wrap="square" rtlCol="0">
            <a:spAutoFit/>
          </a:bodyPr>
          <a:lstStyle/>
          <a:p>
            <a:r>
              <a:rPr lang="tr-TR" dirty="0">
                <a:latin typeface="Segoe UI Semilight" panose="020B0402040204020203" pitchFamily="34" charset="0"/>
                <a:cs typeface="Segoe UI Semilight" panose="020B0402040204020203" pitchFamily="34" charset="0"/>
              </a:rPr>
              <a:t>ÖZDOĞAN GRUP bünyesindeki </a:t>
            </a:r>
            <a:r>
              <a:rPr lang="tr-TR" dirty="0" err="1">
                <a:latin typeface="Segoe UI Semilight" panose="020B0402040204020203" pitchFamily="34" charset="0"/>
                <a:cs typeface="Segoe UI Semilight" panose="020B0402040204020203" pitchFamily="34" charset="0"/>
              </a:rPr>
              <a:t>Özkar</a:t>
            </a:r>
            <a:r>
              <a:rPr lang="tr-TR" dirty="0">
                <a:latin typeface="Segoe UI Semilight" panose="020B0402040204020203" pitchFamily="34" charset="0"/>
                <a:cs typeface="Segoe UI Semilight" panose="020B0402040204020203" pitchFamily="34" charset="0"/>
              </a:rPr>
              <a:t> İnşaat, tecrübeli personeli, tünel ekibi, iş makineleri ve operatörleri ile birlikte depremden etkilenen Hatay ve Malatya’da çalışmalara destek olmaktadır.  Bu çerçevede AFAD ve tüm kurumlarla koordineli olarak; İhtiyacı olan bölgelerde iş makineleri ve operatörleri ile birlikte arama-kurtarma ve enkaz kaldırma işlerine devam edilmektedir.</a:t>
            </a:r>
          </a:p>
          <a:p>
            <a:pPr algn="just"/>
            <a:endParaRPr lang="tr-TR" dirty="0">
              <a:latin typeface="Segoe UI Semilight" panose="020B0402040204020203" pitchFamily="34" charset="0"/>
              <a:cs typeface="Segoe UI Semilight" panose="020B0402040204020203" pitchFamily="34" charset="0"/>
            </a:endParaRP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ÖZDOĞAN GRUP </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37" y="2802959"/>
            <a:ext cx="2955344" cy="4226298"/>
          </a:xfrm>
          <a:prstGeom prst="rect">
            <a:avLst/>
          </a:prstGeom>
          <a:ln>
            <a:noFill/>
          </a:ln>
          <a:effectLst>
            <a:softEdge rad="112500"/>
          </a:effectLst>
        </p:spPr>
      </p:pic>
      <p:sp>
        <p:nvSpPr>
          <p:cNvPr id="6" name="Metin kutusu 5"/>
          <p:cNvSpPr txBox="1"/>
          <p:nvPr/>
        </p:nvSpPr>
        <p:spPr>
          <a:xfrm>
            <a:off x="144543" y="7029257"/>
            <a:ext cx="6482963" cy="2585323"/>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Bölgede afetzedeler için, Sivas-Erzincan Devlet Demiryolları Projesindeki şantiyemizden yiyecek, içecek, su ve giyim ihtiyaçları doğrultusunda hazırlanan yardım tırları bölgedeki koordinasyon merkezine teslim edilmiştir. Aynı zamanda Grup bünyesindeki Ankara JW </a:t>
            </a:r>
            <a:r>
              <a:rPr lang="tr-TR" dirty="0" err="1">
                <a:latin typeface="Segoe UI Semilight" panose="020B0402040204020203" pitchFamily="34" charset="0"/>
                <a:cs typeface="Segoe UI Semilight" panose="020B0402040204020203" pitchFamily="34" charset="0"/>
              </a:rPr>
              <a:t>Marriott</a:t>
            </a:r>
            <a:r>
              <a:rPr lang="tr-TR" dirty="0">
                <a:latin typeface="Segoe UI Semilight" panose="020B0402040204020203" pitchFamily="34" charset="0"/>
                <a:cs typeface="Segoe UI Semilight" panose="020B0402040204020203" pitchFamily="34" charset="0"/>
              </a:rPr>
              <a:t> Otel ve Antalya </a:t>
            </a:r>
            <a:r>
              <a:rPr lang="tr-TR" dirty="0" err="1">
                <a:latin typeface="Segoe UI Semilight" panose="020B0402040204020203" pitchFamily="34" charset="0"/>
                <a:cs typeface="Segoe UI Semilight" panose="020B0402040204020203" pitchFamily="34" charset="0"/>
              </a:rPr>
              <a:t>Calista</a:t>
            </a:r>
            <a:r>
              <a:rPr lang="tr-TR" dirty="0">
                <a:latin typeface="Segoe UI Semilight" panose="020B0402040204020203" pitchFamily="34" charset="0"/>
                <a:cs typeface="Segoe UI Semilight" panose="020B0402040204020203" pitchFamily="34" charset="0"/>
              </a:rPr>
              <a:t> </a:t>
            </a:r>
            <a:r>
              <a:rPr lang="tr-TR" dirty="0" err="1">
                <a:latin typeface="Segoe UI Semilight" panose="020B0402040204020203" pitchFamily="34" charset="0"/>
                <a:cs typeface="Segoe UI Semilight" panose="020B0402040204020203" pitchFamily="34" charset="0"/>
              </a:rPr>
              <a:t>Luxury</a:t>
            </a:r>
            <a:r>
              <a:rPr lang="tr-TR" dirty="0">
                <a:latin typeface="Segoe UI Semilight" panose="020B0402040204020203" pitchFamily="34" charset="0"/>
                <a:cs typeface="Segoe UI Semilight" panose="020B0402040204020203" pitchFamily="34" charset="0"/>
              </a:rPr>
              <a:t> </a:t>
            </a:r>
            <a:r>
              <a:rPr lang="tr-TR" dirty="0" err="1">
                <a:latin typeface="Segoe UI Semilight" panose="020B0402040204020203" pitchFamily="34" charset="0"/>
                <a:cs typeface="Segoe UI Semilight" panose="020B0402040204020203" pitchFamily="34" charset="0"/>
              </a:rPr>
              <a:t>Resort</a:t>
            </a:r>
            <a:r>
              <a:rPr lang="tr-TR" dirty="0">
                <a:latin typeface="Segoe UI Semilight" panose="020B0402040204020203" pitchFamily="34" charset="0"/>
                <a:cs typeface="Segoe UI Semilight" panose="020B0402040204020203" pitchFamily="34" charset="0"/>
              </a:rPr>
              <a:t> da, afetzedeler için hazırladığı gıda, giyim ve sağlık malzemelerini bölgeye göndermiştir. 24 saat boyunca </a:t>
            </a:r>
            <a:r>
              <a:rPr lang="tr-TR" dirty="0" err="1">
                <a:latin typeface="Segoe UI Semilight" panose="020B0402040204020203" pitchFamily="34" charset="0"/>
                <a:cs typeface="Segoe UI Semilight" panose="020B0402040204020203" pitchFamily="34" charset="0"/>
              </a:rPr>
              <a:t>Özkar</a:t>
            </a:r>
            <a:r>
              <a:rPr lang="tr-TR" dirty="0">
                <a:latin typeface="Segoe UI Semilight" panose="020B0402040204020203" pitchFamily="34" charset="0"/>
                <a:cs typeface="Segoe UI Semilight" panose="020B0402040204020203" pitchFamily="34" charset="0"/>
              </a:rPr>
              <a:t> İnşaat personeli, evini kaybeden vatandaşlarımız için sıcak yemek ve çay ikramlarını sağlamaya devam etmektedir.</a:t>
            </a:r>
          </a:p>
        </p:txBody>
      </p:sp>
      <p:sp>
        <p:nvSpPr>
          <p:cNvPr id="5" name="Dikdörtgen 4">
            <a:extLst>
              <a:ext uri="{FF2B5EF4-FFF2-40B4-BE49-F238E27FC236}">
                <a16:creationId xmlns:a16="http://schemas.microsoft.com/office/drawing/2014/main" xmlns="" id="{52222850-C996-AD7B-8C48-491D9065B121}"/>
              </a:ext>
            </a:extLst>
          </p:cNvPr>
          <p:cNvSpPr/>
          <p:nvPr/>
        </p:nvSpPr>
        <p:spPr>
          <a:xfrm>
            <a:off x="239624" y="969409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653068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86137" y="2276401"/>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Tepe İnşaat’tan Afet Bölgelerine Destek </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37</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66087" y="2693254"/>
            <a:ext cx="6577614" cy="6594113"/>
          </a:xfrm>
          <a:prstGeom prst="rect">
            <a:avLst/>
          </a:prstGeom>
          <a:noFill/>
        </p:spPr>
        <p:txBody>
          <a:bodyPr wrap="square" rtlCol="0">
            <a:spAutoFit/>
          </a:bodyPr>
          <a:lstStyle/>
          <a:p>
            <a:pPr algn="just">
              <a:spcAft>
                <a:spcPts val="800"/>
              </a:spcAft>
            </a:pP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Bilkent Holding bünyesinde faaliyet gösteren Tepe İnşaat, diğer grup şirketleriyle birlikte depremlerden etkilenen vatandaşlarımıza ilk 24 saat içerisinde vermeye başladığı desteklere devam ediyor.</a:t>
            </a:r>
          </a:p>
          <a:p>
            <a:pPr algn="just">
              <a:spcAft>
                <a:spcPts val="800"/>
              </a:spcAft>
            </a:pP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Bilkent Holding ve Şirketleri deprem bölgelerine aktarmak için oluşturdukları 10 milyon TL tutarındaki yardım bütçesinin yanı sıra; “Tepe Hayat” adı altında oluşturdukları ekipte bulunan 132 personel ve 40 araç ile afet bölgelerindeki çalışmalara yardımcı oluyor.</a:t>
            </a:r>
          </a:p>
          <a:p>
            <a:pPr algn="just">
              <a:spcAft>
                <a:spcPts val="800"/>
              </a:spcAft>
            </a:pP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TEPE inşaat ve grup şirketleri bugüne kadar toplam 5000 kişilik kumanya, 13 palet su, 160 paket gıda malzemesi, 10 adet soğuk iklim çadırı, 760 adet battaniye ve 1300 kolinin üzerinde kıyafeti de eş zamanlı olarak deprem bölgelerine ulaştırdılar ve gönderilerini sürdürüyorlar. Afet bölgelerinde hizmet veren mutfaklarında günlük ortalama 45.000 yemek üretip ihtiyaç sahiplerine iletiyor. Battaniye, çadır, uyku tulumu, kıyafet, gıda, ısıtıcı, </a:t>
            </a:r>
            <a:r>
              <a:rPr lang="tr-TR" sz="1750" dirty="0" err="1">
                <a:effectLst/>
                <a:latin typeface="Segoe UI Semilight" panose="020B0402040204020203" pitchFamily="34" charset="0"/>
                <a:ea typeface="Calibri" panose="020F0502020204030204" pitchFamily="34" charset="0"/>
                <a:cs typeface="Segoe UI Semilight" panose="020B0402040204020203" pitchFamily="34" charset="0"/>
              </a:rPr>
              <a:t>powerbank</a:t>
            </a: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 hijyen ürünleri gibi malzemeleri Bilkent Üniversitesi, Holding Şirketleri ve çalışanları aracılığıyla günlük olarak ulaştırmaya devam ediyor.</a:t>
            </a:r>
          </a:p>
          <a:p>
            <a:pPr algn="just">
              <a:spcAft>
                <a:spcPts val="800"/>
              </a:spcAft>
            </a:pP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Grup şirketlerinden </a:t>
            </a:r>
            <a:r>
              <a:rPr lang="tr-TR" sz="1750" dirty="0" err="1">
                <a:effectLst/>
                <a:latin typeface="Segoe UI Semilight" panose="020B0402040204020203" pitchFamily="34" charset="0"/>
                <a:ea typeface="Calibri" panose="020F0502020204030204" pitchFamily="34" charset="0"/>
                <a:cs typeface="Segoe UI Semilight" panose="020B0402040204020203" pitchFamily="34" charset="0"/>
              </a:rPr>
              <a:t>Bilbak’ın</a:t>
            </a: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 Malatya’daki şantiyesini barınma amacıyla ihtiyaç sahiplerine açarak 150 kişinin barınma ve tüm iaşe ihtiyaçlarını karşılıyorlar. Bilkent Otel’in tahsis ettiği odalarda Ankara Valiliği’nin yönlendirmesiyle ihtiyaç sahiplerinin konaklamasını sağlıyorlar. Bilkent Center’da Ankara Büyükşehir Belediyesi’ne ait ihtiyaç toplama alanı, Tepe </a:t>
            </a:r>
            <a:r>
              <a:rPr lang="tr-TR" sz="1750" dirty="0" err="1">
                <a:effectLst/>
                <a:latin typeface="Segoe UI Semilight" panose="020B0402040204020203" pitchFamily="34" charset="0"/>
                <a:ea typeface="Calibri" panose="020F0502020204030204" pitchFamily="34" charset="0"/>
                <a:cs typeface="Segoe UI Semilight" panose="020B0402040204020203" pitchFamily="34" charset="0"/>
              </a:rPr>
              <a:t>Nautilus’ta</a:t>
            </a:r>
            <a:r>
              <a:rPr lang="tr-TR" sz="1750" dirty="0">
                <a:effectLst/>
                <a:latin typeface="Segoe UI Semilight" panose="020B0402040204020203" pitchFamily="34" charset="0"/>
                <a:ea typeface="Calibri" panose="020F0502020204030204" pitchFamily="34" charset="0"/>
                <a:cs typeface="Segoe UI Semilight" panose="020B0402040204020203" pitchFamily="34" charset="0"/>
              </a:rPr>
              <a:t> ise Yardım Toplama Merkezi ile destek vermek isteyen vatandaşlara yardımcı oluyor.</a:t>
            </a: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TEPE</a:t>
            </a:r>
          </a:p>
        </p:txBody>
      </p:sp>
      <p:sp>
        <p:nvSpPr>
          <p:cNvPr id="2" name="Dikdörtgen 1">
            <a:extLst>
              <a:ext uri="{FF2B5EF4-FFF2-40B4-BE49-F238E27FC236}">
                <a16:creationId xmlns:a16="http://schemas.microsoft.com/office/drawing/2014/main" xmlns="" id="{E513A354-2092-1AA9-F547-13ADFC903042}"/>
              </a:ext>
            </a:extLst>
          </p:cNvPr>
          <p:cNvSpPr/>
          <p:nvPr/>
        </p:nvSpPr>
        <p:spPr>
          <a:xfrm>
            <a:off x="166087" y="9600869"/>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968142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400" y="2400164"/>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TEKFEN İnşaat’tan Afet Bölgesine Destek</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38</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17990" y="2931547"/>
            <a:ext cx="6381237" cy="1661993"/>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TEKFEN İnşaat AFAD ile koordineli olarak deprem bölgesi için ihtiyaç duyulan malzemelerin sevkiyatı ve makine ekipmanlarının sahaya intikalini gerçekleştirdi. </a:t>
            </a:r>
            <a:endParaRPr lang="tr-TR" dirty="0"/>
          </a:p>
          <a:p>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Bu faaliyetinin yanı sıra bölgedeki yerleşkelerini evleri hasar gören çalışanları ve ailelerine açtı. </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TEKFEN İNŞAAT</a:t>
            </a: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042" y="4755591"/>
            <a:ext cx="4829108" cy="4346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322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err="1">
                <a:latin typeface="Segoe UI Semilight" panose="020B0402040204020203" pitchFamily="34" charset="0"/>
                <a:cs typeface="Segoe UI Semilight" panose="020B0402040204020203" pitchFamily="34" charset="0"/>
              </a:rPr>
              <a:t>Türkseven’in</a:t>
            </a:r>
            <a:r>
              <a:rPr lang="tr-TR" b="1" dirty="0">
                <a:latin typeface="Segoe UI Semilight" panose="020B0402040204020203" pitchFamily="34" charset="0"/>
                <a:cs typeface="Segoe UI Semilight" panose="020B0402040204020203" pitchFamily="34" charset="0"/>
              </a:rPr>
              <a:t> Yardımları Afet Bölgesine </a:t>
            </a:r>
            <a:r>
              <a:rPr lang="tr-TR" b="1" dirty="0" smtClean="0">
                <a:latin typeface="Segoe UI Semilight" panose="020B0402040204020203" pitchFamily="34" charset="0"/>
                <a:cs typeface="Segoe UI Semilight" panose="020B0402040204020203" pitchFamily="34" charset="0"/>
              </a:rPr>
              <a:t>Ulaştı </a:t>
            </a:r>
            <a:endParaRPr lang="tr-TR" b="1" dirty="0">
              <a:latin typeface="Segoe UI Semilight" panose="020B0402040204020203" pitchFamily="34" charset="0"/>
              <a:cs typeface="Segoe UI Semilight" panose="020B0402040204020203" pitchFamily="34" charset="0"/>
            </a:endParaRP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39</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66087" y="2800253"/>
            <a:ext cx="6381237" cy="2954655"/>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TÜRKSEVEN İnşaat resmi kurum ve kuruluşlarla koordineli olarak depremin yaşandığı Kahramanmaraş’a üç adet ekskavatör, bir adet JCB, dört adet taşınabilir jeneratör, bir kamyon su, üç adet konteyner ve içerisinde on beş adet </a:t>
            </a:r>
            <a:r>
              <a:rPr lang="tr-TR" dirty="0" err="1">
                <a:latin typeface="Segoe UI Semilight" panose="020B0402040204020203" pitchFamily="34" charset="0"/>
                <a:cs typeface="Segoe UI Semilight" panose="020B0402040204020203" pitchFamily="34" charset="0"/>
              </a:rPr>
              <a:t>ısımak</a:t>
            </a:r>
            <a:r>
              <a:rPr lang="tr-TR" dirty="0">
                <a:latin typeface="Segoe UI Semilight" panose="020B0402040204020203" pitchFamily="34" charset="0"/>
                <a:cs typeface="Segoe UI Semilight" panose="020B0402040204020203" pitchFamily="34" charset="0"/>
              </a:rPr>
              <a:t>, </a:t>
            </a:r>
            <a:r>
              <a:rPr lang="tr-TR" dirty="0" err="1">
                <a:latin typeface="Segoe UI Semilight" panose="020B0402040204020203" pitchFamily="34" charset="0"/>
                <a:cs typeface="Segoe UI Semilight" panose="020B0402040204020203" pitchFamily="34" charset="0"/>
              </a:rPr>
              <a:t>hilti</a:t>
            </a:r>
            <a:r>
              <a:rPr lang="tr-TR" dirty="0">
                <a:latin typeface="Segoe UI Semilight" panose="020B0402040204020203" pitchFamily="34" charset="0"/>
                <a:cs typeface="Segoe UI Semilight" panose="020B0402040204020203" pitchFamily="34" charset="0"/>
              </a:rPr>
              <a:t>, kazma, kürek, el arabası, el aletleri, otuz adet soba, yirmi adet elektrikli soba ulaştırdı</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Hatay’a ise iki adet konteyner ve içerisinde </a:t>
            </a:r>
            <a:r>
              <a:rPr lang="tr-TR" dirty="0" err="1">
                <a:latin typeface="Segoe UI Semilight" panose="020B0402040204020203" pitchFamily="34" charset="0"/>
                <a:cs typeface="Segoe UI Semilight" panose="020B0402040204020203" pitchFamily="34" charset="0"/>
              </a:rPr>
              <a:t>hilti</a:t>
            </a:r>
            <a:r>
              <a:rPr lang="tr-TR" dirty="0">
                <a:latin typeface="Segoe UI Semilight" panose="020B0402040204020203" pitchFamily="34" charset="0"/>
                <a:cs typeface="Segoe UI Semilight" panose="020B0402040204020203" pitchFamily="34" charset="0"/>
              </a:rPr>
              <a:t>, kazma, kürek, el arabası, el aletleri, yirmi adet elektrikli soba gönderildi.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Bu faaliyetinin yanı sıra gıda yardımları da yapıldı.  </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TÜRKSEVEN </a:t>
            </a:r>
          </a:p>
        </p:txBody>
      </p:sp>
      <p:sp>
        <p:nvSpPr>
          <p:cNvPr id="5" name="AutoShape 2" descr="blob:https://web.whatsapp.com/b2141111-b720-45ea-a23c-6b4460280b0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909" y="5979538"/>
            <a:ext cx="1658676" cy="3171163"/>
          </a:xfrm>
          <a:prstGeom prst="rect">
            <a:avLst/>
          </a:prstGeom>
          <a:ln>
            <a:noFill/>
          </a:ln>
          <a:effectLst>
            <a:softEdge rad="112500"/>
          </a:effectLst>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312" y="6005690"/>
            <a:ext cx="1720958" cy="3125938"/>
          </a:xfrm>
          <a:prstGeom prst="rect">
            <a:avLst/>
          </a:prstGeom>
          <a:ln>
            <a:noFill/>
          </a:ln>
          <a:effectLst>
            <a:softEdge rad="112500"/>
          </a:effectLst>
        </p:spPr>
      </p:pic>
    </p:spTree>
    <p:extLst>
      <p:ext uri="{BB962C8B-B14F-4D97-AF65-F5344CB8AC3E}">
        <p14:creationId xmlns:p14="http://schemas.microsoft.com/office/powerpoint/2010/main" val="134426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986933" y="709342"/>
            <a:ext cx="2884123"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5" name="Metin kutusu 4"/>
          <p:cNvSpPr txBox="1"/>
          <p:nvPr/>
        </p:nvSpPr>
        <p:spPr>
          <a:xfrm>
            <a:off x="209057" y="2456500"/>
            <a:ext cx="6439877" cy="7509748"/>
          </a:xfrm>
          <a:prstGeom prst="rect">
            <a:avLst/>
          </a:prstGeom>
          <a:noFill/>
        </p:spPr>
        <p:txBody>
          <a:bodyPr wrap="square" rtlCol="0">
            <a:spAutoFit/>
          </a:bodyPr>
          <a:lstStyle/>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lvl="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Kültür ve Turizm Bakanlığı, Devlet Tiyatroları, Devlet Opera ve Balesi ile Güzel Sanatlar Genel Müdürlüğü dahil tüm birimlerince planlanan etkinliklerin  ikinci bir açıklamaya kadar durdurulduğunu belirtti. </a:t>
            </a:r>
          </a:p>
          <a:p>
            <a:pPr marL="285750" lvl="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lvl="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Türkiye Futbol Federasyonu Başkanı Mehmet Büyükekşi, Spor Toto Süper Lig'deki maçların 3-4 Mart'ta devam etmesini planladıklarını açıkladı.</a:t>
            </a:r>
          </a:p>
          <a:p>
            <a:pPr marL="285750" lvl="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Spor Toto 1. Lig ekiplerinden Yeni </a:t>
            </a:r>
            <a:r>
              <a:rPr lang="tr-TR" dirty="0" err="1">
                <a:solidFill>
                  <a:prstClr val="black"/>
                </a:solidFill>
                <a:latin typeface="Segoe UI Semilight" panose="020B0402040204020203" pitchFamily="34" charset="0"/>
                <a:cs typeface="Segoe UI Semilight" panose="020B0402040204020203" pitchFamily="34" charset="0"/>
              </a:rPr>
              <a:t>Malatyaspor</a:t>
            </a:r>
            <a:r>
              <a:rPr lang="tr-TR" dirty="0">
                <a:solidFill>
                  <a:prstClr val="black"/>
                </a:solidFill>
                <a:latin typeface="Segoe UI Semilight" panose="020B0402040204020203" pitchFamily="34" charset="0"/>
                <a:cs typeface="Segoe UI Semilight" panose="020B0402040204020203" pitchFamily="34" charset="0"/>
              </a:rPr>
              <a:t>, "asrın felaketi" olarak nitelenen depremler nedeniyle ligden çekilme talebini Türkiye Futbol Federasyonuna (TFF) iletti.</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Türk Hava Yolları (THY), 9 Şubat 2023 ve öncesinde düzenlenmiş olması koşuluyla 6-28 Şubat 2023 tarihleri arasındaki yurt içi uçuşların ücretsiz olarak değiştirilebileceğini ya da biletlerin kesintisiz olarak iade edilebileceğini duyurdu.</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Televizyon Yayıncıları Derneği, 10 ili etkileyen iki deprem sonrası yardım gecesi düzenleme kararı aldı. Yardım gecesi “Türkiye tek yürek” sloganıyla 15 Şubat Çarşamba gecesi saat 20.00’de düzenlenecek. Yardımlar, Kızılay ve </a:t>
            </a:r>
            <a:r>
              <a:rPr lang="tr-TR" dirty="0" err="1">
                <a:solidFill>
                  <a:prstClr val="black"/>
                </a:solidFill>
                <a:latin typeface="Segoe UI Semilight" panose="020B0402040204020203" pitchFamily="34" charset="0"/>
                <a:cs typeface="Segoe UI Semilight" panose="020B0402040204020203" pitchFamily="34" charset="0"/>
              </a:rPr>
              <a:t>AFAD’ın</a:t>
            </a:r>
            <a:r>
              <a:rPr lang="tr-TR" dirty="0">
                <a:solidFill>
                  <a:prstClr val="black"/>
                </a:solidFill>
                <a:latin typeface="Segoe UI Semilight" panose="020B0402040204020203" pitchFamily="34" charset="0"/>
                <a:cs typeface="Segoe UI Semilight" panose="020B0402040204020203" pitchFamily="34" charset="0"/>
              </a:rPr>
              <a:t> hesaplarında toplanacak.</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0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4</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FA23A3B8-CC06-0EC3-B8A3-57159ED12DC5}"/>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563EF0E6-D4FC-0993-E67D-71F561EC2214}"/>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3" name="Metin kutusu 12"/>
          <p:cNvSpPr txBox="1"/>
          <p:nvPr/>
        </p:nvSpPr>
        <p:spPr>
          <a:xfrm>
            <a:off x="1372364" y="1590839"/>
            <a:ext cx="3696846"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Alınan Kararlar/ Duyurular</a:t>
            </a:r>
          </a:p>
        </p:txBody>
      </p:sp>
    </p:spTree>
    <p:extLst>
      <p:ext uri="{BB962C8B-B14F-4D97-AF65-F5344CB8AC3E}">
        <p14:creationId xmlns:p14="http://schemas.microsoft.com/office/powerpoint/2010/main" val="2832654014"/>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279399" y="2322000"/>
            <a:ext cx="6319827" cy="369332"/>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ZİVER </a:t>
            </a:r>
            <a:r>
              <a:rPr lang="tr-TR" b="1" dirty="0" err="1">
                <a:latin typeface="Segoe UI Semilight" panose="020B0402040204020203" pitchFamily="34" charset="0"/>
                <a:cs typeface="Segoe UI Semilight" panose="020B0402040204020203" pitchFamily="34" charset="0"/>
              </a:rPr>
              <a:t>HOLDİNG’den</a:t>
            </a:r>
            <a:r>
              <a:rPr lang="tr-TR" b="1" dirty="0">
                <a:latin typeface="Segoe UI Semilight" panose="020B0402040204020203" pitchFamily="34" charset="0"/>
                <a:cs typeface="Segoe UI Semilight" panose="020B0402040204020203" pitchFamily="34" charset="0"/>
              </a:rPr>
              <a:t> Afet Bölgesine Destek</a:t>
            </a:r>
          </a:p>
        </p:txBody>
      </p:sp>
      <p:sp>
        <p:nvSpPr>
          <p:cNvPr id="16" name="Dikdörtgen 15"/>
          <p:cNvSpPr/>
          <p:nvPr/>
        </p:nvSpPr>
        <p:spPr>
          <a:xfrm>
            <a:off x="166087" y="17271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2329218" y="520746"/>
            <a:ext cx="2499402"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40</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66087" y="2758289"/>
            <a:ext cx="6381237" cy="2954655"/>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ZİVER Holding bünyesinde ZİVER vakfı tarafından afet bölgesine ulaştırılmak üzere gıda, hijyen setleri, giyecek yardımında bulunuldu. </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Bazı deprem zedelerin kendilerine tahsis edilen özel uçak ile transferi sağlandı. Tüm şantiyelerindeki yerleşkelerinde yemek ve barınma hizmeti vermek üzere depremzedeler misafir edilmektedir.</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Ayrıca arama kurtarma faaliyetleri için hem makine hem de  personel desteği sağlandı.</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ZİVER</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81" y="5793194"/>
            <a:ext cx="4862298" cy="3681906"/>
          </a:xfrm>
          <a:prstGeom prst="rect">
            <a:avLst/>
          </a:prstGeom>
          <a:ln>
            <a:noFill/>
          </a:ln>
          <a:effectLst>
            <a:softEdge rad="112500"/>
          </a:effectLst>
        </p:spPr>
      </p:pic>
    </p:spTree>
    <p:extLst>
      <p:ext uri="{BB962C8B-B14F-4D97-AF65-F5344CB8AC3E}">
        <p14:creationId xmlns:p14="http://schemas.microsoft.com/office/powerpoint/2010/main" val="1548497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443285" y="1590839"/>
            <a:ext cx="5554982"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Haftanın Ekonomi Haberlerinden Kısa Kısa</a:t>
            </a:r>
          </a:p>
        </p:txBody>
      </p:sp>
      <p:sp>
        <p:nvSpPr>
          <p:cNvPr id="5" name="Metin kutusu 4"/>
          <p:cNvSpPr txBox="1"/>
          <p:nvPr/>
        </p:nvSpPr>
        <p:spPr>
          <a:xfrm>
            <a:off x="254890" y="2602076"/>
            <a:ext cx="6467583" cy="6463308"/>
          </a:xfrm>
          <a:prstGeom prst="rect">
            <a:avLst/>
          </a:prstGeom>
          <a:noFill/>
        </p:spPr>
        <p:txBody>
          <a:bodyPr wrap="square" rtlCol="0">
            <a:spAutoFit/>
          </a:bodyPr>
          <a:lstStyle/>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İşsizlik Aralık'ta yüzde 10,3 oldu</a:t>
            </a:r>
          </a:p>
          <a:p>
            <a:pPr algn="just">
              <a:buClr>
                <a:srgbClr val="127CF4"/>
              </a:buClr>
              <a:defRPr/>
            </a:pPr>
            <a:r>
              <a:rPr lang="tr-TR" dirty="0" err="1">
                <a:solidFill>
                  <a:prstClr val="black"/>
                </a:solidFill>
                <a:latin typeface="Segoe UI Semilight" panose="020B0402040204020203" pitchFamily="34" charset="0"/>
                <a:cs typeface="Segoe UI Semilight" panose="020B0402040204020203" pitchFamily="34" charset="0"/>
              </a:rPr>
              <a:t>TÜİK’in</a:t>
            </a:r>
            <a:r>
              <a:rPr lang="tr-TR" dirty="0">
                <a:solidFill>
                  <a:prstClr val="black"/>
                </a:solidFill>
                <a:latin typeface="Segoe UI Semilight" panose="020B0402040204020203" pitchFamily="34" charset="0"/>
                <a:cs typeface="Segoe UI Semilight" panose="020B0402040204020203" pitchFamily="34" charset="0"/>
              </a:rPr>
              <a:t> verilerine göre, 15 ve daha yukarı yaştaki kişilerde işsiz sayısı 2022 yılı Aralık ayında bir önceki aya göre 62 bin kişi artarak 3 milyon 633 bin kişi oldu. İşsizlik oranı ise 0,1 puan artarak yüzde 10,3 seviyesinde gerçekleşti.</a:t>
            </a:r>
          </a:p>
          <a:p>
            <a:pPr algn="just">
              <a:buClr>
                <a:srgbClr val="127CF4"/>
              </a:buClr>
              <a:defRPr/>
            </a:pPr>
            <a:endParaRPr lang="tr-TR" sz="1200" b="1"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İnşaat maliyetleri artışını sürdürdü</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Türkiye İstatistik Kurumu (TÜİK), 2022 yılı Aralık ayına ilişkin inşaat maliyet endeksi verilerini açıkladı. Buna göre, endeks geçen yılın aralık ayında aylık yüzde 1,44, yıllık yüzde 78,4 yükseldi.</a:t>
            </a:r>
          </a:p>
          <a:p>
            <a:pPr algn="just">
              <a:buClr>
                <a:srgbClr val="127CF4"/>
              </a:buClr>
              <a:defRPr/>
            </a:pPr>
            <a:endParaRPr lang="tr-TR" sz="1200" b="1"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Sanayi üretimi 2022'de yüzde 0,2 geriledi</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Türkiye İstatistik Kurumu (TÜİK), Aralık 2022 dönemine ilişkin sanayi üretim endeksi sonuçlarını açıkladı. Buna göre, sanayi üretimi Aralık 2022'de aylık bazda yüzde 1,2 oranında artarken, yıllık bazda yüzde 0,2 azaldı. </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Dış ticaret endeksleri açıklandı</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2022 yılı Aralık ayında ihracat birim değer endeksi %7 artarken, ithalat birim değer endeksi %8,6 yükseldi. Dış ticaret haddi 2022 yılının Eylül ayında yaptığı dip noktasından sonra kademeli olarak yükseliyor.</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41</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5C0B9776-32B8-301C-1F12-D721A4745B46}"/>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0EAA2E29-EBE5-B0C7-BDCB-9DED53207628}"/>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1179747297"/>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443285" y="1590839"/>
            <a:ext cx="5554982"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Haftanın Ekonomi Haberlerinden Kısa Kısa</a:t>
            </a:r>
          </a:p>
        </p:txBody>
      </p:sp>
      <p:sp>
        <p:nvSpPr>
          <p:cNvPr id="5" name="Metin kutusu 4"/>
          <p:cNvSpPr txBox="1"/>
          <p:nvPr/>
        </p:nvSpPr>
        <p:spPr>
          <a:xfrm>
            <a:off x="254890" y="2608771"/>
            <a:ext cx="6467583" cy="6186309"/>
          </a:xfrm>
          <a:prstGeom prst="rect">
            <a:avLst/>
          </a:prstGeom>
          <a:noFill/>
        </p:spPr>
        <p:txBody>
          <a:bodyPr wrap="square" rtlCol="0">
            <a:spAutoFit/>
          </a:bodyPr>
          <a:lstStyle/>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TCMB rezervleri 8 yılın zirvesinde</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TCMB'nin yayımladığı verilere göre bankanın toplam rezervleri 3 Şubat haftasında 2 milyar 488 milyon dolar artışla 129 milyar 627 milyon dolara yükseldi. Böylelikle toplam rezervler 8 yılın zirvesine çıkmış oldu.</a:t>
            </a:r>
            <a:endParaRPr lang="tr-TR" b="1"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endParaRPr lang="tr-TR" sz="1200" b="1"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Ocak ayında en fazla aylık reel getiri külçe altında oldu</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Türkiye İstatistik Kurumu, ocak ayına ilişkin "finansal yatırım araçlarının reel getiri </a:t>
            </a:r>
            <a:r>
              <a:rPr lang="tr-TR" dirty="0" err="1">
                <a:solidFill>
                  <a:prstClr val="black"/>
                </a:solidFill>
                <a:latin typeface="Segoe UI Semilight" panose="020B0402040204020203" pitchFamily="34" charset="0"/>
                <a:cs typeface="Segoe UI Semilight" panose="020B0402040204020203" pitchFamily="34" charset="0"/>
              </a:rPr>
              <a:t>oranları"nı</a:t>
            </a:r>
            <a:r>
              <a:rPr lang="tr-TR" dirty="0">
                <a:solidFill>
                  <a:prstClr val="black"/>
                </a:solidFill>
                <a:latin typeface="Segoe UI Semilight" panose="020B0402040204020203" pitchFamily="34" charset="0"/>
                <a:cs typeface="Segoe UI Semilight" panose="020B0402040204020203" pitchFamily="34" charset="0"/>
              </a:rPr>
              <a:t> açıkladı. Buna göre, ocakta en yüksek reel getiri, TÜFE ile indirgendiğinde yüzde 0,04 ile külçe altında oldu. </a:t>
            </a:r>
          </a:p>
          <a:p>
            <a:pPr algn="just">
              <a:buClr>
                <a:srgbClr val="127CF4"/>
              </a:buClr>
              <a:defRPr/>
            </a:pPr>
            <a:endParaRPr lang="tr-TR" sz="1200" b="1"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Borsada 8 Şubat'taki işlemler iptal edildi</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Borsa İstanbul'da işlemler 15 Şubat 2023 tarihine kadar geçici olarak durduruldu. 8 Şubat 2023 tarihinde yapılan emir ve işlemler de iptal edildi.</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Deprem sonrası fahiş fiyat artışı yapan firmalara ceza</a:t>
            </a: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Ticaret Bakanlığı Kahramanmaraş merkezli depremin ardından acil ihtiyaç duyulan malzemelerde fahiş fiyat artışı yaptığı belirlenen 353 firmaya toplam 84 milyon 975 bin TL para cezası verdi.</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42</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5C0B9776-32B8-301C-1F12-D721A4745B46}"/>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0EAA2E29-EBE5-B0C7-BDCB-9DED53207628}"/>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90046763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196914" y="709342"/>
            <a:ext cx="4853701"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DÜNYADA DEPREMİN YANKILARI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586295" y="1590839"/>
            <a:ext cx="3268973"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Destekler/ Açıklamalar</a:t>
            </a:r>
          </a:p>
        </p:txBody>
      </p:sp>
      <p:sp>
        <p:nvSpPr>
          <p:cNvPr id="5" name="Metin kutusu 4"/>
          <p:cNvSpPr txBox="1"/>
          <p:nvPr/>
        </p:nvSpPr>
        <p:spPr>
          <a:xfrm>
            <a:off x="209057" y="2456500"/>
            <a:ext cx="6439877" cy="7571303"/>
          </a:xfrm>
          <a:prstGeom prst="rect">
            <a:avLst/>
          </a:prstGeom>
          <a:noFill/>
        </p:spPr>
        <p:txBody>
          <a:bodyPr wrap="square" rtlCol="0">
            <a:spAutoFit/>
          </a:bodyPr>
          <a:lstStyle/>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Dünya Sağlık Örgütü (WHO) Avrupa Bölge Direktörü Dr. </a:t>
            </a:r>
            <a:r>
              <a:rPr lang="tr-TR" dirty="0" err="1">
                <a:solidFill>
                  <a:prstClr val="black"/>
                </a:solidFill>
                <a:latin typeface="Segoe UI Semilight" panose="020B0402040204020203" pitchFamily="34" charset="0"/>
                <a:cs typeface="Segoe UI Semilight" panose="020B0402040204020203" pitchFamily="34" charset="0"/>
              </a:rPr>
              <a:t>Hans</a:t>
            </a:r>
            <a:r>
              <a:rPr lang="tr-TR" dirty="0">
                <a:solidFill>
                  <a:prstClr val="black"/>
                </a:solidFill>
                <a:latin typeface="Segoe UI Semilight" panose="020B0402040204020203" pitchFamily="34" charset="0"/>
                <a:cs typeface="Segoe UI Semilight" panose="020B0402040204020203" pitchFamily="34" charset="0"/>
              </a:rPr>
              <a:t> </a:t>
            </a:r>
            <a:r>
              <a:rPr lang="tr-TR" dirty="0" err="1">
                <a:solidFill>
                  <a:prstClr val="black"/>
                </a:solidFill>
                <a:latin typeface="Segoe UI Semilight" panose="020B0402040204020203" pitchFamily="34" charset="0"/>
                <a:cs typeface="Segoe UI Semilight" panose="020B0402040204020203" pitchFamily="34" charset="0"/>
              </a:rPr>
              <a:t>Kluge</a:t>
            </a:r>
            <a:r>
              <a:rPr lang="tr-TR" dirty="0">
                <a:solidFill>
                  <a:prstClr val="black"/>
                </a:solidFill>
                <a:latin typeface="Segoe UI Semilight" panose="020B0402040204020203" pitchFamily="34" charset="0"/>
                <a:cs typeface="Segoe UI Semilight" panose="020B0402040204020203" pitchFamily="34" charset="0"/>
              </a:rPr>
              <a:t>, Kahramanmaraş depremleri sonrasında 3. Seviye Acil Durum ilan ettiklerini duyurdu. Bu, WHO'nun en yüksek acil durum seviyesi ve kurum çapındaki varlıkların seferber edilmesi anlamına geliyor. </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Dünya Bankası Türkiye'ye 1 milyar 780 milyon dolarlık deprem desteği sağlayacağını duyurdu.</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ABD, Kahramanmaraş merkezli 10 ili etkileyen 7,7 ve 7,6 büyüklüğündeki depremlerin ardından Türkiye ve Suriye için 85 milyon dolarlık ek kaynak sağlanacağını duyurdu.</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Türkiye tarihinin en büyük deprem felaketi ile mücadele ederken ABD'den Endonezya'ya kadar birçok ülkede kamu kuruluşları ve STK'lar yardım çalışmalarına devam ediyor.</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Avrupa Komisyonu Başkanı </a:t>
            </a:r>
            <a:r>
              <a:rPr lang="tr-TR" dirty="0" err="1">
                <a:solidFill>
                  <a:prstClr val="black"/>
                </a:solidFill>
                <a:latin typeface="Segoe UI Semilight" panose="020B0402040204020203" pitchFamily="34" charset="0"/>
                <a:cs typeface="Segoe UI Semilight" panose="020B0402040204020203" pitchFamily="34" charset="0"/>
              </a:rPr>
              <a:t>Ursula</a:t>
            </a:r>
            <a:r>
              <a:rPr lang="tr-TR" dirty="0">
                <a:solidFill>
                  <a:prstClr val="black"/>
                </a:solidFill>
                <a:latin typeface="Segoe UI Semilight" panose="020B0402040204020203" pitchFamily="34" charset="0"/>
                <a:cs typeface="Segoe UI Semilight" panose="020B0402040204020203" pitchFamily="34" charset="0"/>
              </a:rPr>
              <a:t> </a:t>
            </a:r>
            <a:r>
              <a:rPr lang="tr-TR" dirty="0" err="1">
                <a:solidFill>
                  <a:prstClr val="black"/>
                </a:solidFill>
                <a:latin typeface="Segoe UI Semilight" panose="020B0402040204020203" pitchFamily="34" charset="0"/>
                <a:cs typeface="Segoe UI Semilight" panose="020B0402040204020203" pitchFamily="34" charset="0"/>
              </a:rPr>
              <a:t>von</a:t>
            </a:r>
            <a:r>
              <a:rPr lang="tr-TR" dirty="0">
                <a:solidFill>
                  <a:prstClr val="black"/>
                </a:solidFill>
                <a:latin typeface="Segoe UI Semilight" panose="020B0402040204020203" pitchFamily="34" charset="0"/>
                <a:cs typeface="Segoe UI Semilight" panose="020B0402040204020203" pitchFamily="34" charset="0"/>
              </a:rPr>
              <a:t> der </a:t>
            </a:r>
            <a:r>
              <a:rPr lang="tr-TR" dirty="0" err="1">
                <a:solidFill>
                  <a:prstClr val="black"/>
                </a:solidFill>
                <a:latin typeface="Segoe UI Semilight" panose="020B0402040204020203" pitchFamily="34" charset="0"/>
                <a:cs typeface="Segoe UI Semilight" panose="020B0402040204020203" pitchFamily="34" charset="0"/>
              </a:rPr>
              <a:t>Leyen</a:t>
            </a:r>
            <a:r>
              <a:rPr lang="tr-TR" dirty="0">
                <a:solidFill>
                  <a:prstClr val="black"/>
                </a:solidFill>
                <a:latin typeface="Segoe UI Semilight" panose="020B0402040204020203" pitchFamily="34" charset="0"/>
                <a:cs typeface="Segoe UI Semilight" panose="020B0402040204020203" pitchFamily="34" charset="0"/>
              </a:rPr>
              <a:t> ve AB dönem başkanı İsveç Başbakanı </a:t>
            </a:r>
            <a:r>
              <a:rPr lang="tr-TR" dirty="0" err="1">
                <a:solidFill>
                  <a:prstClr val="black"/>
                </a:solidFill>
                <a:latin typeface="Segoe UI Semilight" panose="020B0402040204020203" pitchFamily="34" charset="0"/>
                <a:cs typeface="Segoe UI Semilight" panose="020B0402040204020203" pitchFamily="34" charset="0"/>
              </a:rPr>
              <a:t>Ulf</a:t>
            </a:r>
            <a:r>
              <a:rPr lang="tr-TR" dirty="0">
                <a:solidFill>
                  <a:prstClr val="black"/>
                </a:solidFill>
                <a:latin typeface="Segoe UI Semilight" panose="020B0402040204020203" pitchFamily="34" charset="0"/>
                <a:cs typeface="Segoe UI Semilight" panose="020B0402040204020203" pitchFamily="34" charset="0"/>
              </a:rPr>
              <a:t> </a:t>
            </a:r>
            <a:r>
              <a:rPr lang="tr-TR" dirty="0" err="1">
                <a:solidFill>
                  <a:prstClr val="black"/>
                </a:solidFill>
                <a:latin typeface="Segoe UI Semilight" panose="020B0402040204020203" pitchFamily="34" charset="0"/>
                <a:cs typeface="Segoe UI Semilight" panose="020B0402040204020203" pitchFamily="34" charset="0"/>
              </a:rPr>
              <a:t>Kristersson</a:t>
            </a:r>
            <a:r>
              <a:rPr lang="tr-TR" dirty="0">
                <a:solidFill>
                  <a:prstClr val="black"/>
                </a:solidFill>
                <a:latin typeface="Segoe UI Semilight" panose="020B0402040204020203" pitchFamily="34" charset="0"/>
                <a:cs typeface="Segoe UI Semilight" panose="020B0402040204020203" pitchFamily="34" charset="0"/>
              </a:rPr>
              <a:t>, mart başında Brüksel’de Türk yetkililerle işbirliği içinde bir “bağışçı konferansı” düzenlemeyi planladıklarını bildirdi. </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NATO müttefikleri, Türkiye'yi sarsan Kahramanmaraş merkezli depremlerden etkilenenlerin barınması için Türkiye'ye, ısınma jeneratör ve tıbbi tedavi alanları gibi imkanları içeren tam teşekküllü barınma tesisleri yollama kararı aldı.</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0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43</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FA23A3B8-CC06-0EC3-B8A3-57159ED12DC5}"/>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563EF0E6-D4FC-0993-E67D-71F561EC2214}"/>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81865983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196914" y="709342"/>
            <a:ext cx="4853701"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DÜNYADA DEPREMİN YANKILARI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586295" y="1590839"/>
            <a:ext cx="3268973" cy="400110"/>
          </a:xfrm>
          <a:prstGeom prst="rect">
            <a:avLst/>
          </a:prstGeom>
          <a:noFill/>
        </p:spPr>
        <p:txBody>
          <a:bodyPr wrap="none" rtlCol="0">
            <a:spAutoFit/>
          </a:bodyPr>
          <a:lstStyle/>
          <a:p>
            <a:pPr lvl="1" algn="ctr" defTabSz="914235">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Destekler/ Açıklamalar</a:t>
            </a:r>
          </a:p>
        </p:txBody>
      </p:sp>
      <p:sp>
        <p:nvSpPr>
          <p:cNvPr id="5" name="Metin kutusu 4"/>
          <p:cNvSpPr txBox="1"/>
          <p:nvPr/>
        </p:nvSpPr>
        <p:spPr>
          <a:xfrm>
            <a:off x="209057" y="2456500"/>
            <a:ext cx="6439877" cy="3662541"/>
          </a:xfrm>
          <a:prstGeom prst="rect">
            <a:avLst/>
          </a:prstGeom>
          <a:noFill/>
        </p:spPr>
        <p:txBody>
          <a:bodyPr wrap="square" rtlCol="0">
            <a:spAutoFit/>
          </a:bodyPr>
          <a:lstStyle/>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Brüksel'de düzenlenen AB Liderler Zirvesi, Kahramanmaraş merkezli depremlerde hayatını kaybedenler için 1 dakikalık saygı duruşuyla başladı. AB ülkelerinin liderleri, Türkiye'deki depremler nedeniyle Cumhurbaşkanı Erdoğan'a hitaben mektup yazarak taziye dileklerini iletti ve dayanışma içinde olduklarını bildirdi.</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r>
              <a:rPr lang="tr-TR" dirty="0">
                <a:solidFill>
                  <a:prstClr val="black"/>
                </a:solidFill>
                <a:latin typeface="Segoe UI Semilight" panose="020B0402040204020203" pitchFamily="34" charset="0"/>
                <a:cs typeface="Segoe UI Semilight" panose="020B0402040204020203" pitchFamily="34" charset="0"/>
              </a:rPr>
              <a:t>Birleşmiş Milletler (BM) Genel Sekreteri </a:t>
            </a:r>
            <a:r>
              <a:rPr lang="tr-TR" dirty="0" err="1">
                <a:solidFill>
                  <a:prstClr val="black"/>
                </a:solidFill>
                <a:latin typeface="Segoe UI Semilight" panose="020B0402040204020203" pitchFamily="34" charset="0"/>
                <a:cs typeface="Segoe UI Semilight" panose="020B0402040204020203" pitchFamily="34" charset="0"/>
              </a:rPr>
              <a:t>Antonio</a:t>
            </a:r>
            <a:r>
              <a:rPr lang="tr-TR" dirty="0">
                <a:solidFill>
                  <a:prstClr val="black"/>
                </a:solidFill>
                <a:latin typeface="Segoe UI Semilight" panose="020B0402040204020203" pitchFamily="34" charset="0"/>
                <a:cs typeface="Segoe UI Semilight" panose="020B0402040204020203" pitchFamily="34" charset="0"/>
              </a:rPr>
              <a:t> </a:t>
            </a:r>
            <a:r>
              <a:rPr lang="tr-TR" dirty="0" err="1">
                <a:solidFill>
                  <a:prstClr val="black"/>
                </a:solidFill>
                <a:latin typeface="Segoe UI Semilight" panose="020B0402040204020203" pitchFamily="34" charset="0"/>
                <a:cs typeface="Segoe UI Semilight" panose="020B0402040204020203" pitchFamily="34" charset="0"/>
              </a:rPr>
              <a:t>Guterres</a:t>
            </a:r>
            <a:r>
              <a:rPr lang="tr-TR" dirty="0">
                <a:solidFill>
                  <a:prstClr val="black"/>
                </a:solidFill>
                <a:latin typeface="Segoe UI Semilight" panose="020B0402040204020203" pitchFamily="34" charset="0"/>
                <a:cs typeface="Segoe UI Semilight" panose="020B0402040204020203" pitchFamily="34" charset="0"/>
              </a:rPr>
              <a:t>, Türkiye’nin milyonlarca mülteciyi ve yerinden edilmiş insanı kabul edip koruduğunu kaydederek, “Şimdi uluslararası topluma aynı cömertliği göstermeleri ve Türkiye ve Suriye halkları için ayağa kalkmaları çağrısında bulunuyorum.” dedi.</a:t>
            </a: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0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44</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FA23A3B8-CC06-0EC3-B8A3-57159ED12DC5}"/>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563EF0E6-D4FC-0993-E67D-71F561EC2214}"/>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185984677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Metin kutusu 8"/>
          <p:cNvSpPr txBox="1"/>
          <p:nvPr/>
        </p:nvSpPr>
        <p:spPr>
          <a:xfrm>
            <a:off x="1620600" y="1590839"/>
            <a:ext cx="3200363"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Türkiye’nin Risk Primi </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a16="http://schemas.microsoft.com/office/drawing/2014/main" xmlns=""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Resim 4">
            <a:extLst>
              <a:ext uri="{FF2B5EF4-FFF2-40B4-BE49-F238E27FC236}">
                <a16:creationId xmlns:a16="http://schemas.microsoft.com/office/drawing/2014/main" xmlns="" id="{2A81FA72-FB2F-8069-2CB0-340B3CF46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6287796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80324" y="709342"/>
            <a:ext cx="2884123"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5" name="Metin kutusu 4"/>
          <p:cNvSpPr txBox="1"/>
          <p:nvPr/>
        </p:nvSpPr>
        <p:spPr>
          <a:xfrm>
            <a:off x="209057" y="2456500"/>
            <a:ext cx="6439877" cy="6832640"/>
          </a:xfrm>
          <a:prstGeom prst="rect">
            <a:avLst/>
          </a:prstGeom>
          <a:noFill/>
        </p:spPr>
        <p:txBody>
          <a:bodyPr wrap="square" rtlCol="0">
            <a:spAutoFit/>
          </a:bodyPr>
          <a:lstStyle/>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algn="ctr">
              <a:buClr>
                <a:srgbClr val="127CF4"/>
              </a:buClr>
              <a:defRPr/>
            </a:pPr>
            <a:r>
              <a:rPr lang="tr-TR" b="1" dirty="0">
                <a:solidFill>
                  <a:prstClr val="black"/>
                </a:solidFill>
                <a:latin typeface="Segoe UI Semilight" panose="020B0402040204020203" pitchFamily="34" charset="0"/>
                <a:cs typeface="Segoe UI Semilight" panose="020B0402040204020203" pitchFamily="34" charset="0"/>
              </a:rPr>
              <a:t>OHAL kapsamında yargı alanında alınan tedbirler</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Olağanüstü Hal (OHAL) kapsamında yargı alanında alınan tedbirlere ilişkin Cumhurbaşkanlığı Kararnamesi, 11 Şubat tarihli Resmi Gazete'nin mükerrer sayısında yayımlandı. </a:t>
            </a: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Wingdings" panose="05000000000000000000" pitchFamily="2" charset="2"/>
              <a:buChar char="v"/>
              <a:defRPr/>
            </a:pPr>
            <a:r>
              <a:rPr lang="tr-TR" dirty="0">
                <a:solidFill>
                  <a:prstClr val="black"/>
                </a:solidFill>
                <a:latin typeface="Segoe UI Semilight" panose="020B0402040204020203" pitchFamily="34" charset="0"/>
                <a:cs typeface="Segoe UI Semilight" panose="020B0402040204020203" pitchFamily="34" charset="0"/>
              </a:rPr>
              <a:t>Kararname ile yargı alanındaki dava açma, icra takibi, başvuru, şikayet, itiraz gibi süreler, 6 Şubat'tan itibaren 6 Nisan 2023'e kadar durduruldu. </a:t>
            </a:r>
          </a:p>
          <a:p>
            <a:pPr marL="285750" indent="-285750" algn="just">
              <a:buClr>
                <a:srgbClr val="127CF4"/>
              </a:buClr>
              <a:buFont typeface="Wingdings" panose="05000000000000000000" pitchFamily="2" charset="2"/>
              <a:buChar char="v"/>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Wingdings" panose="05000000000000000000" pitchFamily="2" charset="2"/>
              <a:buChar char="v"/>
              <a:defRPr/>
            </a:pPr>
            <a:r>
              <a:rPr lang="tr-TR" dirty="0">
                <a:solidFill>
                  <a:prstClr val="black"/>
                </a:solidFill>
                <a:latin typeface="Segoe UI Semilight" panose="020B0402040204020203" pitchFamily="34" charset="0"/>
                <a:cs typeface="Segoe UI Semilight" panose="020B0402040204020203" pitchFamily="34" charset="0"/>
              </a:rPr>
              <a:t>TBMM ve Cumhurbaşkanı seçimleri bakımından ilgili kanunlarda düzenlenen süreler bu sürece tabi olmayacak. </a:t>
            </a:r>
          </a:p>
          <a:p>
            <a:pPr marL="285750" indent="-285750" algn="just">
              <a:buClr>
                <a:srgbClr val="127CF4"/>
              </a:buClr>
              <a:buFont typeface="Wingdings" panose="05000000000000000000" pitchFamily="2" charset="2"/>
              <a:buChar char="v"/>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Wingdings" panose="05000000000000000000" pitchFamily="2" charset="2"/>
              <a:buChar char="v"/>
              <a:defRPr/>
            </a:pPr>
            <a:r>
              <a:rPr lang="tr-TR" dirty="0">
                <a:solidFill>
                  <a:prstClr val="black"/>
                </a:solidFill>
                <a:latin typeface="Segoe UI Semilight" panose="020B0402040204020203" pitchFamily="34" charset="0"/>
                <a:cs typeface="Segoe UI Semilight" panose="020B0402040204020203" pitchFamily="34" charset="0"/>
              </a:rPr>
              <a:t>Düzenlemeyle, hâlen 4 gün olan gözaltı süresi delillerin toplanmasındaki güçlük veya şüpheli sayısının çokluğu gibi durumlarda Cumhuriyet savcısının yazılı emriyle 7 güne çıkarılabilecek.</a:t>
            </a:r>
          </a:p>
          <a:p>
            <a:pPr algn="just">
              <a:buClr>
                <a:srgbClr val="127CF4"/>
              </a:buClr>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Wingdings" panose="05000000000000000000" pitchFamily="2" charset="2"/>
              <a:buChar char="v"/>
              <a:defRPr/>
            </a:pPr>
            <a:r>
              <a:rPr lang="tr-TR" dirty="0">
                <a:solidFill>
                  <a:prstClr val="black"/>
                </a:solidFill>
                <a:latin typeface="Segoe UI Semilight" panose="020B0402040204020203" pitchFamily="34" charset="0"/>
                <a:cs typeface="Segoe UI Semilight" panose="020B0402040204020203" pitchFamily="34" charset="0"/>
              </a:rPr>
              <a:t>Tutukluluğa itiraz, tahliye talepleri ve tutukluluğun incelenmesi yönündeki talepler dosya üzerinden karara bağlanabilecek. </a:t>
            </a:r>
          </a:p>
          <a:p>
            <a:pPr marL="285750" indent="-285750" algn="just">
              <a:buClr>
                <a:srgbClr val="127CF4"/>
              </a:buClr>
              <a:buFont typeface="Wingdings" panose="05000000000000000000" pitchFamily="2" charset="2"/>
              <a:buChar char="v"/>
              <a:defRPr/>
            </a:pPr>
            <a:endParaRPr lang="tr-TR" dirty="0">
              <a:solidFill>
                <a:prstClr val="black"/>
              </a:solidFill>
              <a:latin typeface="Segoe UI Semilight" panose="020B0402040204020203" pitchFamily="34" charset="0"/>
              <a:cs typeface="Segoe UI Semilight" panose="020B0402040204020203" pitchFamily="34" charset="0"/>
            </a:endParaRPr>
          </a:p>
          <a:p>
            <a:pPr algn="ctr">
              <a:buClr>
                <a:srgbClr val="127CF4"/>
              </a:buClr>
              <a:defRPr/>
            </a:pPr>
            <a:r>
              <a:rPr lang="tr-TR" dirty="0">
                <a:solidFill>
                  <a:prstClr val="black"/>
                </a:solidFill>
                <a:latin typeface="Segoe UI Semilight" panose="020B0402040204020203" pitchFamily="34" charset="0"/>
                <a:cs typeface="Segoe UI Semilight" panose="020B0402040204020203" pitchFamily="34" charset="0"/>
              </a:rPr>
              <a:t>Kararnameye </a:t>
            </a:r>
            <a:r>
              <a:rPr lang="tr-TR" dirty="0">
                <a:solidFill>
                  <a:prstClr val="black"/>
                </a:solidFill>
                <a:latin typeface="Segoe UI Semilight" panose="020B0402040204020203" pitchFamily="34" charset="0"/>
                <a:cs typeface="Segoe UI Semilight" panose="020B0402040204020203" pitchFamily="34" charset="0"/>
                <a:hlinkClick r:id="rId4"/>
              </a:rPr>
              <a:t>buradan</a:t>
            </a:r>
            <a:r>
              <a:rPr lang="tr-TR" dirty="0">
                <a:solidFill>
                  <a:prstClr val="black"/>
                </a:solidFill>
                <a:latin typeface="Segoe UI Semilight" panose="020B0402040204020203" pitchFamily="34" charset="0"/>
                <a:cs typeface="Segoe UI Semilight" panose="020B0402040204020203" pitchFamily="34" charset="0"/>
              </a:rPr>
              <a:t> ulaşabilirsiniz. </a:t>
            </a:r>
          </a:p>
          <a:p>
            <a:pPr marL="285750" indent="-285750" algn="just">
              <a:buClr>
                <a:srgbClr val="127CF4"/>
              </a:buClr>
              <a:buFont typeface="Wingdings" panose="05000000000000000000" pitchFamily="2" charset="2"/>
              <a:buChar char="v"/>
              <a:defRPr/>
            </a:pPr>
            <a:endParaRPr lang="tr-TR" sz="12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200" dirty="0">
              <a:solidFill>
                <a:prstClr val="black"/>
              </a:solidFill>
              <a:latin typeface="Segoe UI Semilight" panose="020B0402040204020203" pitchFamily="34" charset="0"/>
              <a:cs typeface="Segoe UI Semilight" panose="020B0402040204020203" pitchFamily="34" charset="0"/>
            </a:endParaRPr>
          </a:p>
          <a:p>
            <a:pPr algn="just">
              <a:buClr>
                <a:srgbClr val="127CF4"/>
              </a:buClr>
              <a:defRPr/>
            </a:pPr>
            <a:endParaRPr lang="tr-TR" sz="1000" dirty="0">
              <a:solidFill>
                <a:prstClr val="black"/>
              </a:solidFill>
              <a:latin typeface="Segoe UI Semilight" panose="020B0402040204020203" pitchFamily="34" charset="0"/>
              <a:cs typeface="Segoe UI Semilight" panose="020B0402040204020203" pitchFamily="34" charset="0"/>
            </a:endParaRPr>
          </a:p>
          <a:p>
            <a:pPr marL="285750" indent="-285750" algn="just">
              <a:buClr>
                <a:srgbClr val="127CF4"/>
              </a:buClr>
              <a:buFont typeface="Microsoft Sans Serif" panose="020B0604020202020204" pitchFamily="34" charset="0"/>
              <a:buChar char="→"/>
              <a:defRPr/>
            </a:pPr>
            <a:endParaRPr lang="tr-TR" sz="1000" dirty="0">
              <a:solidFill>
                <a:prstClr val="black"/>
              </a:solidFill>
              <a:latin typeface="Segoe UI Semilight" panose="020B0402040204020203" pitchFamily="34" charset="0"/>
              <a:cs typeface="Segoe UI Semilight" panose="020B04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5</a:t>
            </a:fld>
            <a:endParaRPr lang="en-US" dirty="0">
              <a:solidFill>
                <a:prstClr val="black">
                  <a:tint val="75000"/>
                </a:prstClr>
              </a:solidFill>
            </a:endParaRPr>
          </a:p>
        </p:txBody>
      </p:sp>
      <p:sp>
        <p:nvSpPr>
          <p:cNvPr id="11" name="Dikdörtgen 10">
            <a:extLst>
              <a:ext uri="{FF2B5EF4-FFF2-40B4-BE49-F238E27FC236}">
                <a16:creationId xmlns:a16="http://schemas.microsoft.com/office/drawing/2014/main" xmlns="" id="{FA23A3B8-CC06-0EC3-B8A3-57159ED12DC5}"/>
              </a:ext>
            </a:extLst>
          </p:cNvPr>
          <p:cNvSpPr/>
          <p:nvPr/>
        </p:nvSpPr>
        <p:spPr>
          <a:xfrm>
            <a:off x="756689" y="1361819"/>
            <a:ext cx="540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2" name="Dikdörtgen 1">
            <a:extLst>
              <a:ext uri="{FF2B5EF4-FFF2-40B4-BE49-F238E27FC236}">
                <a16:creationId xmlns:a16="http://schemas.microsoft.com/office/drawing/2014/main" xmlns="" id="{563EF0E6-D4FC-0993-E67D-71F561EC2214}"/>
              </a:ext>
            </a:extLst>
          </p:cNvPr>
          <p:cNvSpPr/>
          <p:nvPr/>
        </p:nvSpPr>
        <p:spPr>
          <a:xfrm>
            <a:off x="282596" y="9547068"/>
            <a:ext cx="6292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3" name="Metin kutusu 12"/>
          <p:cNvSpPr txBox="1"/>
          <p:nvPr/>
        </p:nvSpPr>
        <p:spPr>
          <a:xfrm>
            <a:off x="2897621"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27064841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366450" y="2363429"/>
            <a:ext cx="6319827" cy="923330"/>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Deprem Bölgesindeki İhalelerin Aday Ve İsteklilere Kolaylık Sağlanması İçin Düzenleme Yapıldığına Dair  Kurum Sayfasında Duyuru Yayımlandı</a:t>
            </a:r>
          </a:p>
        </p:txBody>
      </p:sp>
      <p:sp>
        <p:nvSpPr>
          <p:cNvPr id="16" name="Dikdörtgen 15"/>
          <p:cNvSpPr/>
          <p:nvPr/>
        </p:nvSpPr>
        <p:spPr>
          <a:xfrm>
            <a:off x="306427" y="166918"/>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9" name="Metin kutusu 18"/>
          <p:cNvSpPr txBox="1"/>
          <p:nvPr/>
        </p:nvSpPr>
        <p:spPr>
          <a:xfrm>
            <a:off x="1909140" y="463025"/>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6</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195406" y="3380108"/>
            <a:ext cx="6381237" cy="5078313"/>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Deprem bölgesindeki İhale tarihi 7/2/2023 – 17/2/2023 tarihleri arasında (bu tarihler dahil) olan ihaleler ihale tarihinden itibaren iki hafta sonra aynı saatte yapılmak üzere ertelenmiştir.</a:t>
            </a:r>
          </a:p>
          <a:p>
            <a:pPr algn="just"/>
            <a:endParaRPr lang="tr-TR" dirty="0">
              <a:latin typeface="Segoe UI Semilight" panose="020B0402040204020203" pitchFamily="34" charset="0"/>
              <a:cs typeface="Segoe UI Semilight" panose="020B0402040204020203" pitchFamily="34" charset="0"/>
              <a:hlinkClick r:id="rId3"/>
            </a:endParaRPr>
          </a:p>
          <a:p>
            <a:pPr algn="just"/>
            <a:r>
              <a:rPr lang="tr-TR" dirty="0">
                <a:latin typeface="Segoe UI Semilight" panose="020B0402040204020203" pitchFamily="34" charset="0"/>
                <a:cs typeface="Segoe UI Semilight" panose="020B0402040204020203" pitchFamily="34" charset="0"/>
              </a:rPr>
              <a:t>İhale tarihi 20/2/2023 tarihinden sonra (bu tarih dahil) olan ihalelerde, deprem felaketi nedeniyle önceden ilan edilen ihale tarih ve saatine kadar ihaleye yeterli sayıda teklifin ulaştırılamayacağının ve/veya ihalede rekabet ortamının sağlanamayacağının idarece öngörülmesi halinde, ihale dokümanı alanların son teklif verme gününden en az on gün öncesinde bilgi sahibi olmalarını temin edecek şekilde zeyilname düzenlenerek son teklif verme süresi uzatılabilecektir.</a:t>
            </a:r>
          </a:p>
          <a:p>
            <a:pPr algn="just"/>
            <a:endParaRPr lang="tr-TR" dirty="0">
              <a:latin typeface="Segoe UI Semilight" panose="020B0402040204020203" pitchFamily="34" charset="0"/>
              <a:cs typeface="Segoe UI Semilight" panose="020B0402040204020203" pitchFamily="34" charset="0"/>
              <a:hlinkClick r:id="rId3"/>
            </a:endParaRPr>
          </a:p>
          <a:p>
            <a:pPr algn="just"/>
            <a:r>
              <a:rPr lang="tr-TR" dirty="0">
                <a:latin typeface="Segoe UI Semilight" panose="020B0402040204020203" pitchFamily="34" charset="0"/>
                <a:cs typeface="Segoe UI Semilight" panose="020B0402040204020203" pitchFamily="34" charset="0"/>
              </a:rPr>
              <a:t>Sözleşme imzalama tarihi 7/2/2023 – 17/2/2023 tarihleri arasında (bu tarihler dahil) olan işlerde, ekonomik açıdan en avantajlı teklif sahibinin mücbir sebep haline bağlı olarak sözleşmeye davet süresinin uzatılmasını talep etmesi halinde idarece sözleşmeye davet süresi uzatılabilecektir.</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448252" y="1284653"/>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Bölgesi İhaleleri</a:t>
            </a:r>
          </a:p>
        </p:txBody>
      </p:sp>
    </p:spTree>
    <p:extLst>
      <p:ext uri="{BB962C8B-B14F-4D97-AF65-F5344CB8AC3E}">
        <p14:creationId xmlns:p14="http://schemas.microsoft.com/office/powerpoint/2010/main" val="47386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306427" y="2268420"/>
            <a:ext cx="6319827" cy="923330"/>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Ülkemizde Meydana Gelen Depremler Nedeniyle Kamu İhale Sözleşmelerinin Uygulanmasında Dikkat Edilecek Hususlar Hakkında Duyuru Yayımlandı</a:t>
            </a:r>
          </a:p>
        </p:txBody>
      </p:sp>
      <p:sp>
        <p:nvSpPr>
          <p:cNvPr id="16" name="Dikdörtgen 15"/>
          <p:cNvSpPr/>
          <p:nvPr/>
        </p:nvSpPr>
        <p:spPr>
          <a:xfrm>
            <a:off x="306427" y="149060"/>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7</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17990" y="3243787"/>
            <a:ext cx="6381237" cy="6186309"/>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Ülkemizde meydana gelen depremler nedeniyle kamu ihale sözleşmelerinin uygulanmasında;</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4735 sayılı Kanunda doğal afetler mücbir sebep halleri arasında sayılmış olduğundan, 6/2/2023 tarihinde ülkemizde meydana gelen depremlerden etkilenen illerde yürütülen kamu ihale sözleşmelerine veya bu illerde faaliyet gösteren kişilerin diğer illerde yürüttüğü ve depremlerden etkilenen sözleşmelere ilişkin mücbir sebep talepleri için Kuruma ayrıca başvuru yapılmasına gerek bulunmayacaktır. Yükleniciler tarafından idarelere mücbir sebep başvurusunda bulunulması halinde, doğrudan idareler tarafından somut olayın niteliğine göre bu hususta süre uzatımı verilmesi, sözleşmenin feshi veya başvurunun reddedilmesi seçeneklerinden birine karar verilebilecektir.</a:t>
            </a:r>
          </a:p>
          <a:p>
            <a:pPr algn="just"/>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Depremlerden etkilenen illerde ortaya çıkan ihtiyaçların karşılanması amacıyla, devam eden kamu ihale sözleşmelerinde kullanılan iş gücü, iş makinesi, teçhizat ve ekipmanların </a:t>
            </a:r>
            <a:r>
              <a:rPr lang="tr-TR" b="1" dirty="0">
                <a:latin typeface="Segoe UI Semilight" panose="020B0402040204020203" pitchFamily="34" charset="0"/>
                <a:cs typeface="Segoe UI Semilight" panose="020B0402040204020203" pitchFamily="34" charset="0"/>
              </a:rPr>
              <a:t>bölgeye sevk edilmesine</a:t>
            </a:r>
            <a:r>
              <a:rPr lang="tr-TR" dirty="0">
                <a:latin typeface="Segoe UI Semilight" panose="020B0402040204020203" pitchFamily="34" charset="0"/>
                <a:cs typeface="Segoe UI Semilight" panose="020B0402040204020203" pitchFamily="34" charset="0"/>
              </a:rPr>
              <a:t> ilişkin talepler karşısında, idarelerce yüklenicilere herhangi bir cezai işlem uygulanmaksızın gereken kolaylığın sağlanması hususu belirtilmiştir. </a:t>
            </a: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491227" y="1343819"/>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Kamu İhale Sözleşmeleri</a:t>
            </a:r>
          </a:p>
        </p:txBody>
      </p:sp>
      <p:sp>
        <p:nvSpPr>
          <p:cNvPr id="2" name="Metin kutusu 1">
            <a:extLst>
              <a:ext uri="{FF2B5EF4-FFF2-40B4-BE49-F238E27FC236}">
                <a16:creationId xmlns:a16="http://schemas.microsoft.com/office/drawing/2014/main" xmlns="" id="{6B916E6C-D016-49B4-47F4-A6DE9905FDA8}"/>
              </a:ext>
            </a:extLst>
          </p:cNvPr>
          <p:cNvSpPr txBox="1"/>
          <p:nvPr/>
        </p:nvSpPr>
        <p:spPr>
          <a:xfrm>
            <a:off x="2151935" y="531690"/>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350961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366449" y="2325011"/>
            <a:ext cx="6319827" cy="923330"/>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Hazine ve Maliye Bakanlığı Tarafından Kahramanmaraş’ta Meydana Gelen Depremden Etkilenen Yerler İçin Mücbir Sebep Hali İlan Edildi</a:t>
            </a:r>
          </a:p>
        </p:txBody>
      </p:sp>
      <p:sp>
        <p:nvSpPr>
          <p:cNvPr id="16" name="Dikdörtgen 15"/>
          <p:cNvSpPr/>
          <p:nvPr/>
        </p:nvSpPr>
        <p:spPr>
          <a:xfrm>
            <a:off x="232888" y="197659"/>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8</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62207" y="3151097"/>
            <a:ext cx="6381237" cy="6924973"/>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Deprem bölgesindeki illerde deprem tarihi itibarıyla mükellefiyet kaydı bulunan mükelleflerin, bu mükellefiyetleri nedeniyle vergi kanunlarının uygulanması bakımından 06.02.2023 ila 31.07.2023 (bu tarih dâhil) tarihleri arasında mücbir sebep halinde olduğu kabul edilmiştir. Mücbir sebep hali süresince,</a:t>
            </a:r>
          </a:p>
          <a:p>
            <a:endParaRPr lang="tr-TR" sz="1200" dirty="0">
              <a:latin typeface="Segoe UI Semilight" panose="020B0402040204020203" pitchFamily="34" charset="0"/>
              <a:cs typeface="Segoe UI Semilight" panose="020B0402040204020203" pitchFamily="34" charset="0"/>
            </a:endParaRPr>
          </a:p>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Verilmesi gereken vergi beyannameleri ve bildirimlerinin verilme süreleri,</a:t>
            </a:r>
          </a:p>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Bu beyanname ve bildirimler üzerine tahakkuk eden vergilerin ödeme süreleri,</a:t>
            </a:r>
          </a:p>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Deprem  tarihinden önce tahakkuk etmiş, ödeme süresi mücbir sebep hali ilan edilen süreye rastlayan her türlü vergi, ceza ve gecikme faizinin ödeme süresi,</a:t>
            </a:r>
          </a:p>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2023 yılı motorlu taşıtlar vergisinin ikinci taksit ödeme süresi,</a:t>
            </a:r>
          </a:p>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Deprem tarihinden önce </a:t>
            </a:r>
            <a:r>
              <a:rPr lang="tr-TR" dirty="0" err="1">
                <a:latin typeface="Segoe UI Semilight" panose="020B0402040204020203" pitchFamily="34" charset="0"/>
                <a:cs typeface="Segoe UI Semilight" panose="020B0402040204020203" pitchFamily="34" charset="0"/>
              </a:rPr>
              <a:t>ikmalen</a:t>
            </a:r>
            <a:r>
              <a:rPr lang="tr-TR" dirty="0">
                <a:latin typeface="Segoe UI Semilight" panose="020B0402040204020203" pitchFamily="34" charset="0"/>
                <a:cs typeface="Segoe UI Semilight" panose="020B0402040204020203" pitchFamily="34" charset="0"/>
              </a:rPr>
              <a:t>, </a:t>
            </a:r>
            <a:r>
              <a:rPr lang="tr-TR" dirty="0" err="1">
                <a:latin typeface="Segoe UI Semilight" panose="020B0402040204020203" pitchFamily="34" charset="0"/>
                <a:cs typeface="Segoe UI Semilight" panose="020B0402040204020203" pitchFamily="34" charset="0"/>
              </a:rPr>
              <a:t>re'sen</a:t>
            </a:r>
            <a:r>
              <a:rPr lang="tr-TR" dirty="0">
                <a:latin typeface="Segoe UI Semilight" panose="020B0402040204020203" pitchFamily="34" charset="0"/>
                <a:cs typeface="Segoe UI Semilight" panose="020B0402040204020203" pitchFamily="34" charset="0"/>
              </a:rPr>
              <a:t> veya idarece tarh edilen ve vadesi mücbir sebep halinin başladığı tarihten sonrasına rastlayan her türlü vergi, ceza ve gecikme faizinin ödeme süresi, uzatılmıştır.</a:t>
            </a:r>
          </a:p>
          <a:p>
            <a:pPr marL="285750" indent="-285750">
              <a:buFont typeface="Wingdings" panose="05000000000000000000" pitchFamily="2" charset="2"/>
              <a:buChar char="$"/>
            </a:pPr>
            <a:endParaRPr lang="tr-TR" sz="1200" dirty="0">
              <a:latin typeface="Segoe UI Semilight" panose="020B0402040204020203" pitchFamily="34" charset="0"/>
              <a:cs typeface="Segoe UI Semilight" panose="020B0402040204020203" pitchFamily="34" charset="0"/>
            </a:endParaRPr>
          </a:p>
          <a:p>
            <a:pPr algn="ctr"/>
            <a:r>
              <a:rPr lang="tr-TR" dirty="0">
                <a:latin typeface="Segoe UI Semilight" panose="020B0402040204020203" pitchFamily="34" charset="0"/>
                <a:cs typeface="Segoe UI Semilight" panose="020B0402040204020203" pitchFamily="34" charset="0"/>
              </a:rPr>
              <a:t>Verilmesi gereken beyanname ve bildirimler </a:t>
            </a:r>
            <a:r>
              <a:rPr lang="tr-TR" b="1" dirty="0">
                <a:latin typeface="Segoe UI Semilight" panose="020B0402040204020203" pitchFamily="34" charset="0"/>
                <a:cs typeface="Segoe UI Semilight" panose="020B0402040204020203" pitchFamily="34" charset="0"/>
              </a:rPr>
              <a:t>15.08.2023 sonuna kadar verilebilecek, vergi, ceza ve gecikme faizleri 31.08.2023 Perşembe günü sonuna kadar ödenebilecektir.</a:t>
            </a:r>
          </a:p>
          <a:p>
            <a:pPr algn="just"/>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5" y="9694693"/>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1588591" y="1375122"/>
            <a:ext cx="3875546"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Bölgesi Mükellefiyet</a:t>
            </a:r>
          </a:p>
        </p:txBody>
      </p:sp>
      <p:sp>
        <p:nvSpPr>
          <p:cNvPr id="2" name="Metin kutusu 1">
            <a:extLst>
              <a:ext uri="{FF2B5EF4-FFF2-40B4-BE49-F238E27FC236}">
                <a16:creationId xmlns:a16="http://schemas.microsoft.com/office/drawing/2014/main" xmlns="" id="{13860C1F-F45E-5CC5-7D2A-CE1EA99CD3C3}"/>
              </a:ext>
            </a:extLst>
          </p:cNvPr>
          <p:cNvSpPr txBox="1"/>
          <p:nvPr/>
        </p:nvSpPr>
        <p:spPr>
          <a:xfrm>
            <a:off x="2080502" y="529395"/>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415440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CBE0B9B-CFE8-45E1-875F-58E69D8DBB4A}"/>
              </a:ext>
            </a:extLst>
          </p:cNvPr>
          <p:cNvSpPr txBox="1"/>
          <p:nvPr/>
        </p:nvSpPr>
        <p:spPr>
          <a:xfrm>
            <a:off x="306427" y="2297940"/>
            <a:ext cx="6319827" cy="646331"/>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Deprem Nedeniyle Yapılan Bağış ve Yardımların                              Vergi Mevzuatı Karşısındaki Durumu</a:t>
            </a:r>
          </a:p>
        </p:txBody>
      </p:sp>
      <p:sp>
        <p:nvSpPr>
          <p:cNvPr id="16" name="Dikdörtgen 15"/>
          <p:cNvSpPr/>
          <p:nvPr/>
        </p:nvSpPr>
        <p:spPr>
          <a:xfrm>
            <a:off x="246401" y="182521"/>
            <a:ext cx="6439877" cy="2047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235">
              <a:defRPr/>
            </a:pPr>
            <a:endParaRPr lang="tr-TR" sz="1799"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algn="ctr" defTabSz="914235">
              <a:defRPr/>
            </a:pPr>
            <a:endParaRPr lang="tr-TR" sz="1799" b="1" dirty="0">
              <a:solidFill>
                <a:prstClr val="white"/>
              </a:solidFill>
              <a:latin typeface="Segoe UI Emoji" panose="020B0502040204020203" pitchFamily="34" charset="0"/>
              <a:ea typeface="Segoe UI Emoji" panose="020B0502040204020203" pitchFamily="34" charset="0"/>
            </a:endParaRPr>
          </a:p>
          <a:p>
            <a:pPr lvl="1" defTabSz="914235">
              <a:defRPr/>
            </a:pPr>
            <a:r>
              <a:rPr lang="tr-TR" sz="1799" b="1" dirty="0">
                <a:solidFill>
                  <a:prstClr val="white"/>
                </a:solidFill>
                <a:latin typeface="Segoe UI Emoji" panose="020B0502040204020203" pitchFamily="34" charset="0"/>
                <a:ea typeface="Segoe UI Emoji" panose="020B0502040204020203" pitchFamily="34" charset="0"/>
              </a:rPr>
              <a:t>                     </a:t>
            </a:r>
            <a:endParaRPr lang="en-US"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10" name="Slayt Numarası Yer Tutucusu 4">
            <a:extLst>
              <a:ext uri="{FF2B5EF4-FFF2-40B4-BE49-F238E27FC236}">
                <a16:creationId xmlns:a16="http://schemas.microsoft.com/office/drawing/2014/main" xmlns="" id="{575998B8-8F4D-E69E-09AB-247798E268A3}"/>
              </a:ext>
            </a:extLst>
          </p:cNvPr>
          <p:cNvSpPr>
            <a:spLocks noGrp="1"/>
          </p:cNvSpPr>
          <p:nvPr>
            <p:ph type="sldNum" sz="quarter" idx="12"/>
          </p:nvPr>
        </p:nvSpPr>
        <p:spPr>
          <a:xfrm>
            <a:off x="5314950" y="9382410"/>
            <a:ext cx="1543050" cy="436919"/>
          </a:xfrm>
        </p:spPr>
        <p:txBody>
          <a:bodyPr/>
          <a:lstStyle/>
          <a:p>
            <a:pPr>
              <a:defRPr/>
            </a:pPr>
            <a:fld id="{9AD34F46-DDF4-4079-A880-D28E14C58A86}" type="slidenum">
              <a:rPr lang="en-US" smtClean="0">
                <a:solidFill>
                  <a:prstClr val="black">
                    <a:tint val="75000"/>
                  </a:prstClr>
                </a:solidFill>
              </a:rPr>
              <a:pPr>
                <a:defRPr/>
              </a:pPr>
              <a:t>9</a:t>
            </a:fld>
            <a:endParaRPr lang="en-US">
              <a:solidFill>
                <a:prstClr val="black">
                  <a:tint val="75000"/>
                </a:prstClr>
              </a:solidFill>
            </a:endParaRPr>
          </a:p>
        </p:txBody>
      </p:sp>
      <p:sp>
        <p:nvSpPr>
          <p:cNvPr id="4" name="Dikdörtgen 3">
            <a:extLst>
              <a:ext uri="{FF2B5EF4-FFF2-40B4-BE49-F238E27FC236}">
                <a16:creationId xmlns:a16="http://schemas.microsoft.com/office/drawing/2014/main" xmlns="" id="{9CBCC118-4900-2F43-7AD5-B97A702EE037}"/>
              </a:ext>
            </a:extLst>
          </p:cNvPr>
          <p:cNvSpPr/>
          <p:nvPr/>
        </p:nvSpPr>
        <p:spPr>
          <a:xfrm>
            <a:off x="711130" y="1103841"/>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srgbClr val="2F3235"/>
              </a:solidFill>
            </a:endParaRPr>
          </a:p>
        </p:txBody>
      </p:sp>
      <p:sp>
        <p:nvSpPr>
          <p:cNvPr id="7" name="Metin kutusu 6"/>
          <p:cNvSpPr txBox="1"/>
          <p:nvPr/>
        </p:nvSpPr>
        <p:spPr>
          <a:xfrm>
            <a:off x="217990" y="2946333"/>
            <a:ext cx="6381237" cy="6740307"/>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Gelir İdaresi Başkanlığı web sitesinden yapılan duyuru ile  </a:t>
            </a:r>
            <a:r>
              <a:rPr lang="tr-TR" b="0" i="0" dirty="0">
                <a:effectLst/>
                <a:latin typeface="Segoe UI Semilight" panose="020B0402040204020203" pitchFamily="34" charset="0"/>
                <a:cs typeface="Segoe UI Semilight" panose="020B0402040204020203" pitchFamily="34" charset="0"/>
              </a:rPr>
              <a:t>Depremlerden etkilenen afetzedeler için </a:t>
            </a:r>
            <a:r>
              <a:rPr lang="tr-TR" b="1" i="0" dirty="0">
                <a:effectLst/>
                <a:latin typeface="Segoe UI Semilight" panose="020B0402040204020203" pitchFamily="34" charset="0"/>
                <a:cs typeface="Segoe UI Semilight" panose="020B0402040204020203" pitchFamily="34" charset="0"/>
              </a:rPr>
              <a:t>AFAD Başkanlığınca </a:t>
            </a:r>
            <a:r>
              <a:rPr lang="tr-TR" b="0" i="0" dirty="0">
                <a:effectLst/>
                <a:latin typeface="Segoe UI Semilight" panose="020B0402040204020203" pitchFamily="34" charset="0"/>
                <a:cs typeface="Segoe UI Semilight" panose="020B0402040204020203" pitchFamily="34" charset="0"/>
              </a:rPr>
              <a:t>ilan edilen hesaplara yapılan nakdi bağış ve yardımların tamamı gelir ve kurumlar vergisi mükelleflerince indirim konusu yapılabilecektir. Aynı şekilde, </a:t>
            </a:r>
            <a:r>
              <a:rPr lang="tr-TR" b="1" i="0" dirty="0">
                <a:effectLst/>
                <a:latin typeface="Segoe UI Semilight" panose="020B0402040204020203" pitchFamily="34" charset="0"/>
                <a:cs typeface="Segoe UI Semilight" panose="020B0402040204020203" pitchFamily="34" charset="0"/>
              </a:rPr>
              <a:t>Türk Kızılay’ınca </a:t>
            </a:r>
            <a:r>
              <a:rPr lang="tr-TR" b="0" i="0" dirty="0">
                <a:effectLst/>
                <a:latin typeface="Segoe UI Semilight" panose="020B0402040204020203" pitchFamily="34" charset="0"/>
                <a:cs typeface="Segoe UI Semilight" panose="020B0402040204020203" pitchFamily="34" charset="0"/>
              </a:rPr>
              <a:t>ilan edilen hesaplara yapılan nakdi bağışların tamamı da </a:t>
            </a:r>
            <a:r>
              <a:rPr lang="tr-TR" b="1" i="0" dirty="0">
                <a:effectLst/>
                <a:latin typeface="Segoe UI Semilight" panose="020B0402040204020203" pitchFamily="34" charset="0"/>
                <a:cs typeface="Segoe UI Semilight" panose="020B0402040204020203" pitchFamily="34" charset="0"/>
              </a:rPr>
              <a:t>indirime konu edilebilecektir.</a:t>
            </a:r>
            <a:r>
              <a:rPr lang="tr-TR" b="0" i="0" dirty="0">
                <a:effectLst/>
                <a:latin typeface="Segoe UI Semilight" panose="020B0402040204020203" pitchFamily="34" charset="0"/>
                <a:cs typeface="Segoe UI Semilight" panose="020B0402040204020203" pitchFamily="34" charset="0"/>
              </a:rPr>
              <a:t> Bağışların indirilebilmesi için ödemeye ilişkin banka dekontları yeterli olacaktır.</a:t>
            </a:r>
          </a:p>
          <a:p>
            <a:pPr algn="just"/>
            <a:endParaRPr lang="tr-TR" sz="1200" dirty="0">
              <a:latin typeface="Segoe UI Semilight" panose="020B0402040204020203" pitchFamily="34" charset="0"/>
              <a:cs typeface="Segoe UI Semilight" panose="020B0402040204020203" pitchFamily="34" charset="0"/>
              <a:hlinkClick r:id="rId3"/>
            </a:endParaRPr>
          </a:p>
          <a:p>
            <a:pPr algn="just"/>
            <a:r>
              <a:rPr lang="tr-TR" b="0" i="0" dirty="0">
                <a:effectLst/>
                <a:latin typeface="Segoe UI Semilight" panose="020B0402040204020203" pitchFamily="34" charset="0"/>
                <a:cs typeface="Segoe UI Semilight" panose="020B0402040204020203" pitchFamily="34" charset="0"/>
              </a:rPr>
              <a:t>Depremler sonrası genel hayatı olumsuz etkileyen şartların ortadan kaldırılması için gelir ve kurumlar vergisi mükelleflerince, işletmelerinde mevcut olan ya da dışarıdan temin edilen ihtiyaç malzemeleri de ayni olarak bağışlanabilmektedir. </a:t>
            </a:r>
          </a:p>
          <a:p>
            <a:pPr algn="just"/>
            <a:endParaRPr lang="tr-TR" sz="1200" dirty="0">
              <a:latin typeface="Segoe UI Semilight" panose="020B0402040204020203" pitchFamily="34" charset="0"/>
              <a:cs typeface="Segoe UI Semilight" panose="020B0402040204020203" pitchFamily="34" charset="0"/>
            </a:endParaRPr>
          </a:p>
          <a:p>
            <a:pPr algn="just"/>
            <a:r>
              <a:rPr lang="tr-TR" b="0" i="0" dirty="0">
                <a:effectLst/>
                <a:latin typeface="Segoe UI Semilight" panose="020B0402040204020203" pitchFamily="34" charset="0"/>
                <a:cs typeface="Segoe UI Semilight" panose="020B0402040204020203" pitchFamily="34" charset="0"/>
              </a:rPr>
              <a:t>Ayni bağışlar; AFAD Başkanlığının kendisine yapılabileceği gibi </a:t>
            </a:r>
            <a:r>
              <a:rPr lang="tr-TR" b="0" i="0" dirty="0" err="1">
                <a:effectLst/>
                <a:latin typeface="Segoe UI Semilight" panose="020B0402040204020203" pitchFamily="34" charset="0"/>
                <a:cs typeface="Segoe UI Semilight" panose="020B0402040204020203" pitchFamily="34" charset="0"/>
              </a:rPr>
              <a:t>AFAD’ın</a:t>
            </a:r>
            <a:r>
              <a:rPr lang="tr-TR" b="0" i="0" dirty="0">
                <a:effectLst/>
                <a:latin typeface="Segoe UI Semilight" panose="020B0402040204020203" pitchFamily="34" charset="0"/>
                <a:cs typeface="Segoe UI Semilight" panose="020B0402040204020203" pitchFamily="34" charset="0"/>
              </a:rPr>
              <a:t> yönlendirdiği kamu kurum ve kuruluşlarına da yapılabilecektir. Bu kapsamda yapılan ayni bağışların tamamı, bağışa konu malların içeriğine ve ilgili kurumlarca teslim alındığına ilişkin belge düzenlenmesi kaydıyla, indirim konusu yapılabilecektir. Yine söz konusu kapsamda yapılan bağış ve yardımlarda KDV hesaplanmayacak ve bağışa konu mallara ilişkin yüklenilen KDV’ler de işletmeler tarafından indirim konusu yapılabilecektir</a:t>
            </a:r>
            <a:r>
              <a:rPr lang="tr-TR" b="0" i="0" dirty="0">
                <a:solidFill>
                  <a:srgbClr val="777777"/>
                </a:solidFill>
                <a:effectLst/>
                <a:latin typeface="Open Sans" panose="020B0606030504020204" pitchFamily="34" charset="0"/>
              </a:rPr>
              <a:t>.</a:t>
            </a:r>
            <a:endParaRPr lang="tr-TR" dirty="0">
              <a:latin typeface="Segoe UI Semilight" panose="020B0402040204020203" pitchFamily="34" charset="0"/>
              <a:cs typeface="Segoe UI Semilight" panose="020B0402040204020203" pitchFamily="34" charset="0"/>
              <a:hlinkClick r:id="rId3"/>
            </a:endParaRPr>
          </a:p>
        </p:txBody>
      </p:sp>
      <p:sp>
        <p:nvSpPr>
          <p:cNvPr id="12" name="Dikdörtgen 11">
            <a:extLst>
              <a:ext uri="{FF2B5EF4-FFF2-40B4-BE49-F238E27FC236}">
                <a16:creationId xmlns:a16="http://schemas.microsoft.com/office/drawing/2014/main" xmlns="" id="{F5257A38-B118-45F2-9405-5B95C81D9E8A}"/>
              </a:ext>
            </a:extLst>
          </p:cNvPr>
          <p:cNvSpPr/>
          <p:nvPr/>
        </p:nvSpPr>
        <p:spPr>
          <a:xfrm>
            <a:off x="306427" y="9624355"/>
            <a:ext cx="62928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971336" y="1351232"/>
            <a:ext cx="4962982" cy="400110"/>
          </a:xfrm>
          <a:prstGeom prst="rect">
            <a:avLst/>
          </a:prstGeom>
          <a:noFill/>
          <a:ln>
            <a:noFill/>
          </a:ln>
        </p:spPr>
        <p:txBody>
          <a:bodyPr wrap="square" rtlCol="0">
            <a:spAutoFit/>
          </a:bodyPr>
          <a:lstStyle/>
          <a:p>
            <a:pPr algn="ctr">
              <a:defRPr/>
            </a:pPr>
            <a:r>
              <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Yardımları Vergi Düzenlemeleri</a:t>
            </a:r>
          </a:p>
        </p:txBody>
      </p:sp>
      <p:sp>
        <p:nvSpPr>
          <p:cNvPr id="2" name="Metin kutusu 1">
            <a:extLst>
              <a:ext uri="{FF2B5EF4-FFF2-40B4-BE49-F238E27FC236}">
                <a16:creationId xmlns:a16="http://schemas.microsoft.com/office/drawing/2014/main" xmlns="" id="{CE7BF633-88AE-5CE9-6D92-1349EE15C8EA}"/>
              </a:ext>
            </a:extLst>
          </p:cNvPr>
          <p:cNvSpPr txBox="1"/>
          <p:nvPr/>
        </p:nvSpPr>
        <p:spPr>
          <a:xfrm>
            <a:off x="1909140" y="463025"/>
            <a:ext cx="3234448" cy="461665"/>
          </a:xfrm>
          <a:prstGeom prst="rect">
            <a:avLst/>
          </a:prstGeom>
          <a:noFill/>
        </p:spPr>
        <p:txBody>
          <a:bodyPr wrap="squar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DEPREM GÜNDEMİ</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346833788"/>
      </p:ext>
    </p:extLst>
  </p:cSld>
  <p:clrMapOvr>
    <a:masterClrMapping/>
  </p:clrMapOvr>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126475</TotalTime>
  <Words>4918</Words>
  <Application>Microsoft Office PowerPoint</Application>
  <PresentationFormat>A4 Kağıt (210x297 mm)</PresentationFormat>
  <Paragraphs>608</Paragraphs>
  <Slides>45</Slides>
  <Notes>45</Notes>
  <HiddenSlides>0</HiddenSlides>
  <MMClips>0</MMClips>
  <ScaleCrop>false</ScaleCrop>
  <HeadingPairs>
    <vt:vector size="6" baseType="variant">
      <vt:variant>
        <vt:lpstr>Kullanılan Yazı Tipleri</vt:lpstr>
      </vt:variant>
      <vt:variant>
        <vt:i4>11</vt:i4>
      </vt:variant>
      <vt:variant>
        <vt:lpstr>Tema</vt:lpstr>
      </vt:variant>
      <vt:variant>
        <vt:i4>3</vt:i4>
      </vt:variant>
      <vt:variant>
        <vt:lpstr>Slayt Başlıkları</vt:lpstr>
      </vt:variant>
      <vt:variant>
        <vt:i4>45</vt:i4>
      </vt:variant>
    </vt:vector>
  </HeadingPairs>
  <TitlesOfParts>
    <vt:vector size="59" baseType="lpstr">
      <vt:lpstr>Arial</vt:lpstr>
      <vt:lpstr>Bahnschrift</vt:lpstr>
      <vt:lpstr>Calibri</vt:lpstr>
      <vt:lpstr>Calibri Light</vt:lpstr>
      <vt:lpstr>Gadugi</vt:lpstr>
      <vt:lpstr>Microsoft Sans Serif</vt:lpstr>
      <vt:lpstr>Open Sans</vt:lpstr>
      <vt:lpstr>Segoe UI Emoji</vt:lpstr>
      <vt:lpstr>Segoe UI Semibold</vt:lpstr>
      <vt:lpstr>Segoe UI Semilight</vt:lpstr>
      <vt:lpstr>Wingdings</vt:lpstr>
      <vt:lpstr>4_Office Teması</vt:lpstr>
      <vt:lpstr>5_Office Teması</vt:lpstr>
      <vt:lpstr>3_Office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eser</dc:creator>
  <cp:lastModifiedBy>eser</cp:lastModifiedBy>
  <cp:revision>7081</cp:revision>
  <cp:lastPrinted>2023-02-11T12:56:28Z</cp:lastPrinted>
  <dcterms:created xsi:type="dcterms:W3CDTF">2020-04-04T14:47:05Z</dcterms:created>
  <dcterms:modified xsi:type="dcterms:W3CDTF">2023-02-12T08:01:44Z</dcterms:modified>
</cp:coreProperties>
</file>