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80" r:id="rId2"/>
  </p:sldMasterIdLst>
  <p:notesMasterIdLst>
    <p:notesMasterId r:id="rId30"/>
  </p:notesMasterIdLst>
  <p:sldIdLst>
    <p:sldId id="1824" r:id="rId3"/>
    <p:sldId id="4441" r:id="rId4"/>
    <p:sldId id="4443" r:id="rId5"/>
    <p:sldId id="4448" r:id="rId6"/>
    <p:sldId id="4449" r:id="rId7"/>
    <p:sldId id="4416" r:id="rId8"/>
    <p:sldId id="4433" r:id="rId9"/>
    <p:sldId id="4447" r:id="rId10"/>
    <p:sldId id="4432" r:id="rId11"/>
    <p:sldId id="4434" r:id="rId12"/>
    <p:sldId id="4440" r:id="rId13"/>
    <p:sldId id="4442" r:id="rId14"/>
    <p:sldId id="4428" r:id="rId15"/>
    <p:sldId id="4436" r:id="rId16"/>
    <p:sldId id="4437" r:id="rId17"/>
    <p:sldId id="4438" r:id="rId18"/>
    <p:sldId id="4439" r:id="rId19"/>
    <p:sldId id="4435" r:id="rId20"/>
    <p:sldId id="4446" r:id="rId21"/>
    <p:sldId id="3911" r:id="rId22"/>
    <p:sldId id="3912" r:id="rId23"/>
    <p:sldId id="3913" r:id="rId24"/>
    <p:sldId id="4168" r:id="rId25"/>
    <p:sldId id="4169" r:id="rId26"/>
    <p:sldId id="3914" r:id="rId27"/>
    <p:sldId id="3917" r:id="rId28"/>
    <p:sldId id="3656" r:id="rId29"/>
  </p:sldIdLst>
  <p:sldSz cx="6858000" cy="9906000" type="A4"/>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EAB4FBCD-D730-4471-A37A-A2A8FC463984}">
          <p14:sldIdLst>
            <p14:sldId id="1824"/>
            <p14:sldId id="4441"/>
            <p14:sldId id="4443"/>
            <p14:sldId id="4448"/>
            <p14:sldId id="4449"/>
            <p14:sldId id="4416"/>
            <p14:sldId id="4433"/>
            <p14:sldId id="4447"/>
            <p14:sldId id="4432"/>
            <p14:sldId id="4434"/>
            <p14:sldId id="4440"/>
            <p14:sldId id="4442"/>
            <p14:sldId id="4428"/>
            <p14:sldId id="4436"/>
            <p14:sldId id="4437"/>
            <p14:sldId id="4438"/>
            <p14:sldId id="4439"/>
            <p14:sldId id="4435"/>
            <p14:sldId id="4446"/>
            <p14:sldId id="3911"/>
            <p14:sldId id="3912"/>
            <p14:sldId id="3913"/>
            <p14:sldId id="4168"/>
            <p14:sldId id="4169"/>
            <p14:sldId id="3914"/>
            <p14:sldId id="3917"/>
            <p14:sldId id="3656"/>
          </p14:sldIdLst>
        </p14:section>
        <p14:section name="Başlıksız Bölüm" id="{5AAD2209-A018-4A31-88F2-7B06800DC80D}">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et Somunoğlu" initials="DS" lastIdx="1" clrIdx="0">
    <p:extLst>
      <p:ext uri="{19B8F6BF-5375-455C-9EA6-DF929625EA0E}">
        <p15:presenceInfo xmlns:p15="http://schemas.microsoft.com/office/powerpoint/2012/main" userId="Demet Somunoğlu" providerId="None"/>
      </p:ext>
    </p:extLst>
  </p:cmAuthor>
  <p:cmAuthor id="2" name="24197" initials="2" lastIdx="1" clrIdx="1">
    <p:extLst>
      <p:ext uri="{19B8F6BF-5375-455C-9EA6-DF929625EA0E}">
        <p15:presenceInfo xmlns:p15="http://schemas.microsoft.com/office/powerpoint/2012/main" userId="24197" providerId="None"/>
      </p:ext>
    </p:extLst>
  </p:cmAuthor>
  <p:cmAuthor id="3" name="Eser Altınok" initials="EA" lastIdx="1" clrIdx="2">
    <p:extLst>
      <p:ext uri="{19B8F6BF-5375-455C-9EA6-DF929625EA0E}">
        <p15:presenceInfo xmlns:p15="http://schemas.microsoft.com/office/powerpoint/2012/main" userId="S-1-5-21-3679109150-2887981067-9725861-214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763"/>
    <a:srgbClr val="306430"/>
    <a:srgbClr val="5B9BD5"/>
    <a:srgbClr val="211D1C"/>
    <a:srgbClr val="D82000"/>
    <a:srgbClr val="858585"/>
    <a:srgbClr val="9F794C"/>
    <a:srgbClr val="021D41"/>
    <a:srgbClr val="625755"/>
    <a:srgbClr val="051D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93333" autoAdjust="0"/>
  </p:normalViewPr>
  <p:slideViewPr>
    <p:cSldViewPr snapToGrid="0">
      <p:cViewPr varScale="1">
        <p:scale>
          <a:sx n="55" d="100"/>
          <a:sy n="55" d="100"/>
        </p:scale>
        <p:origin x="2395" y="48"/>
      </p:cViewPr>
      <p:guideLst>
        <p:guide orient="horz" pos="3120"/>
        <p:guide pos="2160"/>
      </p:guideLst>
    </p:cSldViewPr>
  </p:slideViewPr>
  <p:outlineViewPr>
    <p:cViewPr>
      <p:scale>
        <a:sx n="100" d="100"/>
        <a:sy n="100" d="100"/>
      </p:scale>
      <p:origin x="0" y="0"/>
    </p:cViewPr>
  </p:outlineViewPr>
  <p:notesTextViewPr>
    <p:cViewPr>
      <p:scale>
        <a:sx n="1" d="1"/>
        <a:sy n="1" d="1"/>
      </p:scale>
      <p:origin x="0" y="0"/>
    </p:cViewPr>
  </p:notesTextViewPr>
  <p:sorterViewPr>
    <p:cViewPr>
      <p:scale>
        <a:sx n="100" d="100"/>
        <a:sy n="100" d="100"/>
      </p:scale>
      <p:origin x="0" y="-9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met%20Somuno&#287;lu\Desktop\KUR%20G&#220;NCEL%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6" y="0"/>
            <a:ext cx="3076363" cy="513508"/>
          </a:xfrm>
          <a:prstGeom prst="rect">
            <a:avLst/>
          </a:prstGeom>
        </p:spPr>
        <p:txBody>
          <a:bodyPr vert="horz" lIns="98970" tIns="49486" rIns="98970" bIns="49486" rtlCol="0"/>
          <a:lstStyle>
            <a:lvl1pPr algn="l">
              <a:defRPr sz="1300"/>
            </a:lvl1pPr>
          </a:lstStyle>
          <a:p>
            <a:endParaRPr lang="en-US"/>
          </a:p>
        </p:txBody>
      </p:sp>
      <p:sp>
        <p:nvSpPr>
          <p:cNvPr id="3" name="Veri Yer Tutucusu 2"/>
          <p:cNvSpPr>
            <a:spLocks noGrp="1"/>
          </p:cNvSpPr>
          <p:nvPr>
            <p:ph type="dt" idx="1"/>
          </p:nvPr>
        </p:nvSpPr>
        <p:spPr>
          <a:xfrm>
            <a:off x="4021300" y="0"/>
            <a:ext cx="3076363" cy="513508"/>
          </a:xfrm>
          <a:prstGeom prst="rect">
            <a:avLst/>
          </a:prstGeom>
        </p:spPr>
        <p:txBody>
          <a:bodyPr vert="horz" lIns="98970" tIns="49486" rIns="98970" bIns="49486" rtlCol="0"/>
          <a:lstStyle>
            <a:lvl1pPr algn="r">
              <a:defRPr sz="1300"/>
            </a:lvl1pPr>
          </a:lstStyle>
          <a:p>
            <a:fld id="{D01A6021-E286-40A2-9BE2-2F33F2511D95}" type="datetimeFigureOut">
              <a:rPr lang="en-US" smtClean="0"/>
              <a:t>9/1/2023</a:t>
            </a:fld>
            <a:endParaRPr lang="en-US"/>
          </a:p>
        </p:txBody>
      </p:sp>
      <p:sp>
        <p:nvSpPr>
          <p:cNvPr id="4" name="Slayt Görüntüsü Yer Tutucusu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8970" tIns="49486" rIns="98970" bIns="49486" rtlCol="0" anchor="ctr"/>
          <a:lstStyle/>
          <a:p>
            <a:endParaRPr lang="en-US"/>
          </a:p>
        </p:txBody>
      </p:sp>
      <p:sp>
        <p:nvSpPr>
          <p:cNvPr id="5" name="Not Yer Tutucusu 4"/>
          <p:cNvSpPr>
            <a:spLocks noGrp="1"/>
          </p:cNvSpPr>
          <p:nvPr>
            <p:ph type="body" sz="quarter" idx="3"/>
          </p:nvPr>
        </p:nvSpPr>
        <p:spPr>
          <a:xfrm>
            <a:off x="709932" y="4925417"/>
            <a:ext cx="5679440" cy="4029879"/>
          </a:xfrm>
          <a:prstGeom prst="rect">
            <a:avLst/>
          </a:prstGeom>
        </p:spPr>
        <p:txBody>
          <a:bodyPr vert="horz" lIns="98970" tIns="49486" rIns="98970" bIns="49486"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6" y="9721119"/>
            <a:ext cx="3076363" cy="513507"/>
          </a:xfrm>
          <a:prstGeom prst="rect">
            <a:avLst/>
          </a:prstGeom>
        </p:spPr>
        <p:txBody>
          <a:bodyPr vert="horz" lIns="98970" tIns="49486" rIns="98970" bIns="49486" rtlCol="0" anchor="b"/>
          <a:lstStyle>
            <a:lvl1pPr algn="l">
              <a:defRPr sz="1300"/>
            </a:lvl1pPr>
          </a:lstStyle>
          <a:p>
            <a:endParaRPr lang="en-US"/>
          </a:p>
        </p:txBody>
      </p:sp>
      <p:sp>
        <p:nvSpPr>
          <p:cNvPr id="7" name="Slayt Numarası Yer Tutucusu 6"/>
          <p:cNvSpPr>
            <a:spLocks noGrp="1"/>
          </p:cNvSpPr>
          <p:nvPr>
            <p:ph type="sldNum" sz="quarter" idx="5"/>
          </p:nvPr>
        </p:nvSpPr>
        <p:spPr>
          <a:xfrm>
            <a:off x="4021300" y="9721119"/>
            <a:ext cx="3076363" cy="513507"/>
          </a:xfrm>
          <a:prstGeom prst="rect">
            <a:avLst/>
          </a:prstGeom>
        </p:spPr>
        <p:txBody>
          <a:bodyPr vert="horz" lIns="98970" tIns="49486" rIns="98970" bIns="49486" rtlCol="0" anchor="b"/>
          <a:lstStyle>
            <a:lvl1pPr algn="r">
              <a:defRPr sz="1300"/>
            </a:lvl1pPr>
          </a:lstStyle>
          <a:p>
            <a:fld id="{73E465DA-A65D-48B9-8AF4-06F2A3907912}" type="slidenum">
              <a:rPr lang="en-US" smtClean="0"/>
              <a:t>‹#›</a:t>
            </a:fld>
            <a:endParaRPr lang="en-US"/>
          </a:p>
        </p:txBody>
      </p:sp>
    </p:spTree>
    <p:extLst>
      <p:ext uri="{BB962C8B-B14F-4D97-AF65-F5344CB8AC3E}">
        <p14:creationId xmlns:p14="http://schemas.microsoft.com/office/powerpoint/2010/main" val="317540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1</a:t>
            </a:fld>
            <a:endParaRPr lang="en-US" dirty="0">
              <a:solidFill>
                <a:prstClr val="black"/>
              </a:solidFill>
              <a:latin typeface="Calibri"/>
            </a:endParaRPr>
          </a:p>
        </p:txBody>
      </p:sp>
    </p:spTree>
    <p:extLst>
      <p:ext uri="{BB962C8B-B14F-4D97-AF65-F5344CB8AC3E}">
        <p14:creationId xmlns:p14="http://schemas.microsoft.com/office/powerpoint/2010/main" val="920289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rPr>
              <a:pPr defTabSz="913684">
                <a:defRPr/>
              </a:pPr>
              <a:t>10</a:t>
            </a:fld>
            <a:endParaRPr lang="en-US">
              <a:solidFill>
                <a:prstClr val="black"/>
              </a:solidFill>
            </a:endParaRPr>
          </a:p>
        </p:txBody>
      </p:sp>
    </p:spTree>
    <p:extLst>
      <p:ext uri="{BB962C8B-B14F-4D97-AF65-F5344CB8AC3E}">
        <p14:creationId xmlns:p14="http://schemas.microsoft.com/office/powerpoint/2010/main" val="326190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rPr>
              <a:pPr defTabSz="913684">
                <a:defRPr/>
              </a:pPr>
              <a:t>11</a:t>
            </a:fld>
            <a:endParaRPr lang="en-US">
              <a:solidFill>
                <a:prstClr val="black"/>
              </a:solidFill>
            </a:endParaRPr>
          </a:p>
        </p:txBody>
      </p:sp>
    </p:spTree>
    <p:extLst>
      <p:ext uri="{BB962C8B-B14F-4D97-AF65-F5344CB8AC3E}">
        <p14:creationId xmlns:p14="http://schemas.microsoft.com/office/powerpoint/2010/main" val="3924284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rPr>
              <a:pPr defTabSz="913684">
                <a:defRPr/>
              </a:pPr>
              <a:t>12</a:t>
            </a:fld>
            <a:endParaRPr lang="en-US">
              <a:solidFill>
                <a:prstClr val="black"/>
              </a:solidFill>
            </a:endParaRPr>
          </a:p>
        </p:txBody>
      </p:sp>
    </p:spTree>
    <p:extLst>
      <p:ext uri="{BB962C8B-B14F-4D97-AF65-F5344CB8AC3E}">
        <p14:creationId xmlns:p14="http://schemas.microsoft.com/office/powerpoint/2010/main" val="117846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13</a:t>
            </a:fld>
            <a:endParaRPr lang="en-US">
              <a:solidFill>
                <a:prstClr val="black"/>
              </a:solidFill>
              <a:latin typeface="Calibri"/>
            </a:endParaRPr>
          </a:p>
        </p:txBody>
      </p:sp>
    </p:spTree>
    <p:extLst>
      <p:ext uri="{BB962C8B-B14F-4D97-AF65-F5344CB8AC3E}">
        <p14:creationId xmlns:p14="http://schemas.microsoft.com/office/powerpoint/2010/main" val="2671682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14</a:t>
            </a:fld>
            <a:endParaRPr lang="en-US">
              <a:solidFill>
                <a:prstClr val="black"/>
              </a:solidFill>
              <a:latin typeface="Calibri"/>
            </a:endParaRPr>
          </a:p>
        </p:txBody>
      </p:sp>
    </p:spTree>
    <p:extLst>
      <p:ext uri="{BB962C8B-B14F-4D97-AF65-F5344CB8AC3E}">
        <p14:creationId xmlns:p14="http://schemas.microsoft.com/office/powerpoint/2010/main" val="107353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15</a:t>
            </a:fld>
            <a:endParaRPr lang="en-US">
              <a:solidFill>
                <a:prstClr val="black"/>
              </a:solidFill>
              <a:latin typeface="Calibri"/>
            </a:endParaRPr>
          </a:p>
        </p:txBody>
      </p:sp>
    </p:spTree>
    <p:extLst>
      <p:ext uri="{BB962C8B-B14F-4D97-AF65-F5344CB8AC3E}">
        <p14:creationId xmlns:p14="http://schemas.microsoft.com/office/powerpoint/2010/main" val="1970779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16</a:t>
            </a:fld>
            <a:endParaRPr lang="en-US">
              <a:solidFill>
                <a:prstClr val="black"/>
              </a:solidFill>
              <a:latin typeface="Calibri"/>
            </a:endParaRPr>
          </a:p>
        </p:txBody>
      </p:sp>
    </p:spTree>
    <p:extLst>
      <p:ext uri="{BB962C8B-B14F-4D97-AF65-F5344CB8AC3E}">
        <p14:creationId xmlns:p14="http://schemas.microsoft.com/office/powerpoint/2010/main" val="122886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17</a:t>
            </a:fld>
            <a:endParaRPr lang="en-US">
              <a:solidFill>
                <a:prstClr val="black"/>
              </a:solidFill>
              <a:latin typeface="Calibri"/>
            </a:endParaRPr>
          </a:p>
        </p:txBody>
      </p:sp>
    </p:spTree>
    <p:extLst>
      <p:ext uri="{BB962C8B-B14F-4D97-AF65-F5344CB8AC3E}">
        <p14:creationId xmlns:p14="http://schemas.microsoft.com/office/powerpoint/2010/main" val="70034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18</a:t>
            </a:fld>
            <a:endParaRPr lang="en-US">
              <a:solidFill>
                <a:prstClr val="black"/>
              </a:solidFill>
              <a:latin typeface="Calibri"/>
            </a:endParaRPr>
          </a:p>
        </p:txBody>
      </p:sp>
    </p:spTree>
    <p:extLst>
      <p:ext uri="{BB962C8B-B14F-4D97-AF65-F5344CB8AC3E}">
        <p14:creationId xmlns:p14="http://schemas.microsoft.com/office/powerpoint/2010/main" val="605783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19</a:t>
            </a:fld>
            <a:endParaRPr lang="en-US">
              <a:solidFill>
                <a:prstClr val="black"/>
              </a:solidFill>
              <a:latin typeface="Calibri"/>
            </a:endParaRPr>
          </a:p>
        </p:txBody>
      </p:sp>
    </p:spTree>
    <p:extLst>
      <p:ext uri="{BB962C8B-B14F-4D97-AF65-F5344CB8AC3E}">
        <p14:creationId xmlns:p14="http://schemas.microsoft.com/office/powerpoint/2010/main" val="21944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rPr>
              <a:pPr defTabSz="913684">
                <a:defRPr/>
              </a:pPr>
              <a:t>2</a:t>
            </a:fld>
            <a:endParaRPr lang="en-US">
              <a:solidFill>
                <a:prstClr val="black"/>
              </a:solidFill>
            </a:endParaRPr>
          </a:p>
        </p:txBody>
      </p:sp>
    </p:spTree>
    <p:extLst>
      <p:ext uri="{BB962C8B-B14F-4D97-AF65-F5344CB8AC3E}">
        <p14:creationId xmlns:p14="http://schemas.microsoft.com/office/powerpoint/2010/main" val="3649122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20</a:t>
            </a:fld>
            <a:endParaRPr lang="en-US">
              <a:solidFill>
                <a:prstClr val="black"/>
              </a:solidFill>
              <a:latin typeface="Calibri"/>
            </a:endParaRPr>
          </a:p>
        </p:txBody>
      </p:sp>
    </p:spTree>
    <p:extLst>
      <p:ext uri="{BB962C8B-B14F-4D97-AF65-F5344CB8AC3E}">
        <p14:creationId xmlns:p14="http://schemas.microsoft.com/office/powerpoint/2010/main" val="3144592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21</a:t>
            </a:fld>
            <a:endParaRPr lang="en-US">
              <a:solidFill>
                <a:prstClr val="black"/>
              </a:solidFill>
              <a:latin typeface="Calibri"/>
            </a:endParaRPr>
          </a:p>
        </p:txBody>
      </p:sp>
    </p:spTree>
    <p:extLst>
      <p:ext uri="{BB962C8B-B14F-4D97-AF65-F5344CB8AC3E}">
        <p14:creationId xmlns:p14="http://schemas.microsoft.com/office/powerpoint/2010/main" val="1578854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784229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23</a:t>
            </a:fld>
            <a:endParaRPr lang="en-US">
              <a:solidFill>
                <a:prstClr val="black"/>
              </a:solidFill>
              <a:latin typeface="Calibri"/>
            </a:endParaRPr>
          </a:p>
        </p:txBody>
      </p:sp>
    </p:spTree>
    <p:extLst>
      <p:ext uri="{BB962C8B-B14F-4D97-AF65-F5344CB8AC3E}">
        <p14:creationId xmlns:p14="http://schemas.microsoft.com/office/powerpoint/2010/main" val="1576633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24</a:t>
            </a:fld>
            <a:endParaRPr lang="en-US">
              <a:solidFill>
                <a:prstClr val="black"/>
              </a:solidFill>
              <a:latin typeface="Calibri"/>
            </a:endParaRPr>
          </a:p>
        </p:txBody>
      </p:sp>
    </p:spTree>
    <p:extLst>
      <p:ext uri="{BB962C8B-B14F-4D97-AF65-F5344CB8AC3E}">
        <p14:creationId xmlns:p14="http://schemas.microsoft.com/office/powerpoint/2010/main" val="1405235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3E465DA-A65D-48B9-8AF4-06F2A3907912}"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786985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26</a:t>
            </a:fld>
            <a:endParaRPr lang="en-US">
              <a:solidFill>
                <a:prstClr val="black"/>
              </a:solidFill>
              <a:latin typeface="Calibri"/>
            </a:endParaRPr>
          </a:p>
        </p:txBody>
      </p:sp>
    </p:spTree>
    <p:extLst>
      <p:ext uri="{BB962C8B-B14F-4D97-AF65-F5344CB8AC3E}">
        <p14:creationId xmlns:p14="http://schemas.microsoft.com/office/powerpoint/2010/main" val="3835281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latin typeface="Calibri"/>
              </a:rPr>
              <a:pPr defTabSz="913684">
                <a:defRPr/>
              </a:pPr>
              <a:t>27</a:t>
            </a:fld>
            <a:endParaRPr lang="en-US">
              <a:solidFill>
                <a:prstClr val="black"/>
              </a:solidFill>
              <a:latin typeface="Calibri"/>
            </a:endParaRPr>
          </a:p>
        </p:txBody>
      </p:sp>
    </p:spTree>
    <p:extLst>
      <p:ext uri="{BB962C8B-B14F-4D97-AF65-F5344CB8AC3E}">
        <p14:creationId xmlns:p14="http://schemas.microsoft.com/office/powerpoint/2010/main" val="225694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rPr>
              <a:pPr defTabSz="913684">
                <a:defRPr/>
              </a:pPr>
              <a:t>3</a:t>
            </a:fld>
            <a:endParaRPr lang="en-US">
              <a:solidFill>
                <a:prstClr val="black"/>
              </a:solidFill>
            </a:endParaRPr>
          </a:p>
        </p:txBody>
      </p:sp>
    </p:spTree>
    <p:extLst>
      <p:ext uri="{BB962C8B-B14F-4D97-AF65-F5344CB8AC3E}">
        <p14:creationId xmlns:p14="http://schemas.microsoft.com/office/powerpoint/2010/main" val="201149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rPr>
              <a:pPr defTabSz="913684">
                <a:defRPr/>
              </a:pPr>
              <a:t>4</a:t>
            </a:fld>
            <a:endParaRPr lang="en-US">
              <a:solidFill>
                <a:prstClr val="black"/>
              </a:solidFill>
            </a:endParaRPr>
          </a:p>
        </p:txBody>
      </p:sp>
    </p:spTree>
    <p:extLst>
      <p:ext uri="{BB962C8B-B14F-4D97-AF65-F5344CB8AC3E}">
        <p14:creationId xmlns:p14="http://schemas.microsoft.com/office/powerpoint/2010/main" val="166208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rPr>
              <a:pPr defTabSz="913684">
                <a:defRPr/>
              </a:pPr>
              <a:t>5</a:t>
            </a:fld>
            <a:endParaRPr lang="en-US">
              <a:solidFill>
                <a:prstClr val="black"/>
              </a:solidFill>
            </a:endParaRPr>
          </a:p>
        </p:txBody>
      </p:sp>
    </p:spTree>
    <p:extLst>
      <p:ext uri="{BB962C8B-B14F-4D97-AF65-F5344CB8AC3E}">
        <p14:creationId xmlns:p14="http://schemas.microsoft.com/office/powerpoint/2010/main" val="365920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rPr>
              <a:pPr defTabSz="913684">
                <a:defRPr/>
              </a:pPr>
              <a:t>6</a:t>
            </a:fld>
            <a:endParaRPr lang="en-US">
              <a:solidFill>
                <a:prstClr val="black"/>
              </a:solidFill>
            </a:endParaRPr>
          </a:p>
        </p:txBody>
      </p:sp>
    </p:spTree>
    <p:extLst>
      <p:ext uri="{BB962C8B-B14F-4D97-AF65-F5344CB8AC3E}">
        <p14:creationId xmlns:p14="http://schemas.microsoft.com/office/powerpoint/2010/main" val="133801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rPr>
              <a:pPr defTabSz="913684">
                <a:defRPr/>
              </a:pPr>
              <a:t>7</a:t>
            </a:fld>
            <a:endParaRPr lang="en-US">
              <a:solidFill>
                <a:prstClr val="black"/>
              </a:solidFill>
            </a:endParaRPr>
          </a:p>
        </p:txBody>
      </p:sp>
    </p:spTree>
    <p:extLst>
      <p:ext uri="{BB962C8B-B14F-4D97-AF65-F5344CB8AC3E}">
        <p14:creationId xmlns:p14="http://schemas.microsoft.com/office/powerpoint/2010/main" val="169554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rPr>
              <a:pPr defTabSz="913684">
                <a:defRPr/>
              </a:pPr>
              <a:t>8</a:t>
            </a:fld>
            <a:endParaRPr lang="en-US">
              <a:solidFill>
                <a:prstClr val="black"/>
              </a:solidFill>
            </a:endParaRPr>
          </a:p>
        </p:txBody>
      </p:sp>
    </p:spTree>
    <p:extLst>
      <p:ext uri="{BB962C8B-B14F-4D97-AF65-F5344CB8AC3E}">
        <p14:creationId xmlns:p14="http://schemas.microsoft.com/office/powerpoint/2010/main" val="146018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362200" y="1143000"/>
            <a:ext cx="21367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defTabSz="913684">
              <a:defRPr/>
            </a:pPr>
            <a:fld id="{73E465DA-A65D-48B9-8AF4-06F2A3907912}" type="slidenum">
              <a:rPr lang="en-US">
                <a:solidFill>
                  <a:prstClr val="black"/>
                </a:solidFill>
              </a:rPr>
              <a:pPr defTabSz="913684">
                <a:defRPr/>
              </a:pPr>
              <a:t>9</a:t>
            </a:fld>
            <a:endParaRPr lang="en-US">
              <a:solidFill>
                <a:prstClr val="black"/>
              </a:solidFill>
            </a:endParaRPr>
          </a:p>
        </p:txBody>
      </p:sp>
    </p:spTree>
    <p:extLst>
      <p:ext uri="{BB962C8B-B14F-4D97-AF65-F5344CB8AC3E}">
        <p14:creationId xmlns:p14="http://schemas.microsoft.com/office/powerpoint/2010/main" val="41832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A38D4EC-7EBD-4E52-9620-5753CDD972B6}" type="datetime1">
              <a:rPr lang="en-US" smtClean="0">
                <a:solidFill>
                  <a:prstClr val="black">
                    <a:tint val="75000"/>
                  </a:prstClr>
                </a:solidFill>
              </a:r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65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C800A93-9F71-44E3-8670-88ABA55DB5ED}" type="datetime1">
              <a:rPr lang="en-US" smtClean="0">
                <a:solidFill>
                  <a:prstClr val="black">
                    <a:tint val="75000"/>
                  </a:prstClr>
                </a:solidFill>
              </a:r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3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707B44-1D8D-4F35-AF45-9BA48DF3C4F8}" type="datetime1">
              <a:rPr lang="en-US" smtClean="0">
                <a:solidFill>
                  <a:prstClr val="black">
                    <a:tint val="75000"/>
                  </a:prstClr>
                </a:solidFill>
              </a:r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092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5"/>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CE29842F-0A1A-40A1-AC7A-67C1D052748B}" type="datetime1">
              <a:rPr lang="en-US" smtClean="0">
                <a:solidFill>
                  <a:prstClr val="black">
                    <a:tint val="75000"/>
                  </a:prstClr>
                </a:solidFill>
              </a:rPr>
              <a:p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408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3D7C08-A2F2-4C67-9544-70415A723DEF}" type="datetime1">
              <a:rPr lang="en-US" smtClean="0">
                <a:solidFill>
                  <a:prstClr val="black">
                    <a:tint val="75000"/>
                  </a:prstClr>
                </a:solidFill>
              </a:rPr>
              <a:p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91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4"/>
            <a:ext cx="5915025" cy="4120620"/>
          </a:xfr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7" y="6629227"/>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0582E85-888C-4B3A-B54D-178B9EA45D09}" type="datetime1">
              <a:rPr lang="en-US" smtClean="0">
                <a:solidFill>
                  <a:prstClr val="black">
                    <a:tint val="75000"/>
                  </a:prstClr>
                </a:solidFill>
              </a:rPr>
              <a:p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69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16C3B44-9C93-4155-BDCE-F350549CA190}" type="datetime1">
              <a:rPr lang="en-US" smtClean="0">
                <a:solidFill>
                  <a:prstClr val="black">
                    <a:tint val="75000"/>
                  </a:prstClr>
                </a:solidFill>
              </a:rPr>
              <a:pPr/>
              <a:t>9/1/2023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846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5"/>
            <a:ext cx="5915025" cy="191470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Content Placeholder 3"/>
          <p:cNvSpPr>
            <a:spLocks noGrp="1"/>
          </p:cNvSpPr>
          <p:nvPr>
            <p:ph sz="half" idx="2"/>
          </p:nvPr>
        </p:nvSpPr>
        <p:spPr>
          <a:xfrm>
            <a:off x="472382" y="3618442"/>
            <a:ext cx="2901255" cy="53221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Content Placeholder 5"/>
          <p:cNvSpPr>
            <a:spLocks noGrp="1"/>
          </p:cNvSpPr>
          <p:nvPr>
            <p:ph sz="quarter" idx="4"/>
          </p:nvPr>
        </p:nvSpPr>
        <p:spPr>
          <a:xfrm>
            <a:off x="3471864" y="3618442"/>
            <a:ext cx="2915543" cy="53221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23431A0-1987-4316-930D-659074D08FCA}" type="datetime1">
              <a:rPr lang="en-US" smtClean="0">
                <a:solidFill>
                  <a:prstClr val="black">
                    <a:tint val="75000"/>
                  </a:prstClr>
                </a:solidFill>
              </a:rPr>
              <a:pPr/>
              <a:t>9/1/2023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59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5D61190-55CA-424F-9218-4CF5C446083A}" type="datetime1">
              <a:rPr lang="en-US" smtClean="0">
                <a:solidFill>
                  <a:prstClr val="black">
                    <a:tint val="75000"/>
                  </a:prstClr>
                </a:solidFill>
              </a:rPr>
              <a:pPr/>
              <a:t>9/1/2023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41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54A4A-ABAA-418B-8434-76F36B06590D}" type="datetime1">
              <a:rPr lang="en-US" smtClean="0">
                <a:solidFill>
                  <a:prstClr val="black">
                    <a:tint val="75000"/>
                  </a:prstClr>
                </a:solidFill>
              </a:rPr>
              <a:pPr/>
              <a:t>9/1/2023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46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4"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1"/>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EA20301D-2F56-47A5-AD98-F4DF0FA1D15B}" type="datetime1">
              <a:rPr lang="en-US" smtClean="0">
                <a:solidFill>
                  <a:prstClr val="black">
                    <a:tint val="75000"/>
                  </a:prstClr>
                </a:solidFill>
              </a:rPr>
              <a:pPr/>
              <a:t>9/1/2023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79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DF12CD-BE4F-4FC5-A097-B62090D80D78}" type="datetime1">
              <a:rPr lang="en-US" smtClean="0">
                <a:solidFill>
                  <a:prstClr val="black">
                    <a:tint val="75000"/>
                  </a:prstClr>
                </a:solidFill>
              </a:r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242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4"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1"/>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0A4967B-A57B-4C20-BA1F-E4D0774B4E5E}" type="datetime1">
              <a:rPr lang="en-US" smtClean="0">
                <a:solidFill>
                  <a:prstClr val="black">
                    <a:tint val="75000"/>
                  </a:prstClr>
                </a:solidFill>
              </a:rPr>
              <a:pPr/>
              <a:t>9/1/2023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334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9FD9075-C958-4F86-A0B2-16C9122E5ED8}" type="datetime1">
              <a:rPr lang="en-US" smtClean="0">
                <a:solidFill>
                  <a:prstClr val="black">
                    <a:tint val="75000"/>
                  </a:prstClr>
                </a:solidFill>
              </a:rPr>
              <a:p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995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4"/>
            <a:ext cx="1478756" cy="839487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4"/>
            <a:ext cx="4350544" cy="839487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60472D-CCB1-4785-B767-FF843CE3504D}" type="datetime1">
              <a:rPr lang="en-US" smtClean="0">
                <a:solidFill>
                  <a:prstClr val="black">
                    <a:tint val="75000"/>
                  </a:prstClr>
                </a:solidFill>
              </a:rPr>
              <a:p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53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682627C-BC76-403F-91E8-B419C0CE2F6F}" type="datetime1">
              <a:rPr lang="en-US" smtClean="0">
                <a:solidFill>
                  <a:prstClr val="black">
                    <a:tint val="75000"/>
                  </a:prstClr>
                </a:solidFill>
              </a:rPr>
              <a:t>9/1/2023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10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FD0B104-E730-43E6-8FAA-09F1ED2F1EF4}" type="datetime1">
              <a:rPr lang="en-US" smtClean="0">
                <a:solidFill>
                  <a:prstClr val="black">
                    <a:tint val="75000"/>
                  </a:prstClr>
                </a:solidFill>
              </a:rPr>
              <a:t>9/1/2023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Content Placeholder 3"/>
          <p:cNvSpPr>
            <a:spLocks noGrp="1"/>
          </p:cNvSpPr>
          <p:nvPr>
            <p:ph sz="half" idx="2"/>
          </p:nvPr>
        </p:nvSpPr>
        <p:spPr>
          <a:xfrm>
            <a:off x="472381" y="3618442"/>
            <a:ext cx="2901255" cy="53221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Content Placeholder 5"/>
          <p:cNvSpPr>
            <a:spLocks noGrp="1"/>
          </p:cNvSpPr>
          <p:nvPr>
            <p:ph sz="quarter" idx="4"/>
          </p:nvPr>
        </p:nvSpPr>
        <p:spPr>
          <a:xfrm>
            <a:off x="3471863" y="3618442"/>
            <a:ext cx="2915543" cy="53221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986B703-B9D7-45EE-9E3A-3F7AACEF4E18}" type="datetime1">
              <a:rPr lang="en-US" smtClean="0">
                <a:solidFill>
                  <a:prstClr val="black">
                    <a:tint val="75000"/>
                  </a:prstClr>
                </a:solidFill>
              </a:rPr>
              <a:t>9/1/2023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01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B96B2BA-17B3-4A6E-895F-B1156B27F3BB}" type="datetime1">
              <a:rPr lang="en-US" smtClean="0">
                <a:solidFill>
                  <a:prstClr val="black">
                    <a:tint val="75000"/>
                  </a:prstClr>
                </a:solidFill>
              </a:rPr>
              <a:t>9/1/2023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98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E2475-FD4A-4400-9D17-D84BF4FAED4E}" type="datetime1">
              <a:rPr lang="en-US" smtClean="0">
                <a:solidFill>
                  <a:prstClr val="black">
                    <a:tint val="75000"/>
                  </a:prstClr>
                </a:solidFill>
              </a:rPr>
              <a:t>9/1/2023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79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32B4592A-0A2F-40A8-BC27-4A47422E53E3}" type="datetime1">
              <a:rPr lang="en-US" smtClean="0">
                <a:solidFill>
                  <a:prstClr val="black">
                    <a:tint val="75000"/>
                  </a:prstClr>
                </a:solidFill>
              </a:rPr>
              <a:t>9/1/2023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67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0BE67D49-C93D-4576-95E8-63973C57CECB}" type="datetime1">
              <a:rPr lang="en-US" smtClean="0">
                <a:solidFill>
                  <a:prstClr val="black">
                    <a:tint val="75000"/>
                  </a:prstClr>
                </a:solidFill>
              </a:rPr>
              <a:t>9/1/2023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52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93C5B05-1930-45E0-BA28-BD6BC2548146}" type="datetime1">
              <a:rPr lang="en-US" smtClean="0">
                <a:solidFill>
                  <a:prstClr val="black">
                    <a:tint val="75000"/>
                  </a:prstClr>
                </a:solidFill>
              </a:rPr>
              <a:t>9/1/2023</a:t>
            </a:fld>
            <a:endParaRPr 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AD34F46-DDF4-4079-A880-D28E14C58A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8102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5"/>
            <a:ext cx="5915025" cy="1914702"/>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235"/>
            <a:fld id="{E7FF6E77-3DD2-4D05-8426-F8C4AF70D54C}" type="datetime1">
              <a:rPr lang="en-US" smtClean="0">
                <a:solidFill>
                  <a:prstClr val="black">
                    <a:tint val="75000"/>
                  </a:prstClr>
                </a:solidFill>
              </a:rPr>
              <a:pPr defTabSz="914235"/>
              <a:t>9/1/2023</a:t>
            </a:fld>
            <a:endParaRPr lang="en-US">
              <a:solidFill>
                <a:prstClr val="black">
                  <a:tint val="75000"/>
                </a:prstClr>
              </a:solidFill>
            </a:endParaRPr>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235"/>
            <a:endParaRPr lang="en-US">
              <a:solidFill>
                <a:prstClr val="black">
                  <a:tint val="75000"/>
                </a:prstClr>
              </a:solidFill>
            </a:endParaRPr>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235"/>
            <a:fld id="{9AD34F46-DDF4-4079-A880-D28E14C58A86}" type="slidenum">
              <a:rPr lang="en-US" smtClean="0">
                <a:solidFill>
                  <a:prstClr val="black">
                    <a:tint val="75000"/>
                  </a:prstClr>
                </a:solidFill>
              </a:rPr>
              <a:pPr defTabSz="914235"/>
              <a:t>‹#›</a:t>
            </a:fld>
            <a:endParaRPr lang="en-US">
              <a:solidFill>
                <a:prstClr val="black">
                  <a:tint val="75000"/>
                </a:prstClr>
              </a:solidFill>
            </a:endParaRPr>
          </a:p>
        </p:txBody>
      </p:sp>
    </p:spTree>
    <p:extLst>
      <p:ext uri="{BB962C8B-B14F-4D97-AF65-F5344CB8AC3E}">
        <p14:creationId xmlns:p14="http://schemas.microsoft.com/office/powerpoint/2010/main" val="19136530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worldgovernmentbonds.com/sovereign-cds/"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ituvakif.org.tr/_files/ugd/8db14c_faed3ce0928541d5ba7f6a5ff04677b2.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migazete.gov.tr/eskiler/2023/08/20230831-8-1.pd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lvl="0"/>
            <a:fld id="{9AD34F46-DDF4-4079-A880-D28E14C58A86}" type="slidenum">
              <a:rPr lang="en-US" noProof="0" smtClean="0"/>
              <a:pPr lvl="0"/>
              <a:t>1</a:t>
            </a:fld>
            <a:endParaRPr lang="en-US" noProof="0" dirty="0"/>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6964680" cy="10096500"/>
          </a:xfrm>
        </p:spPr>
      </p:pic>
    </p:spTree>
    <p:extLst>
      <p:ext uri="{BB962C8B-B14F-4D97-AF65-F5344CB8AC3E}">
        <p14:creationId xmlns:p14="http://schemas.microsoft.com/office/powerpoint/2010/main" val="443117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61" y="312857"/>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633589" y="781384"/>
            <a:ext cx="1600118" cy="461665"/>
          </a:xfrm>
          <a:prstGeom prst="rect">
            <a:avLst/>
          </a:prstGeom>
          <a:noFill/>
        </p:spPr>
        <p:txBody>
          <a:bodyPr wrap="none" rtlCol="0">
            <a:spAutoFit/>
          </a:bodyPr>
          <a:lstStyle/>
          <a:p>
            <a:pPr defTabSz="914235">
              <a:defRPr/>
            </a:pPr>
            <a:r>
              <a:rPr lang="tr-TR" sz="2400" b="1" dirty="0" smtClean="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GÜNDEM </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2897643" y="1590839"/>
            <a:ext cx="646331" cy="400110"/>
          </a:xfrm>
          <a:prstGeom prst="rect">
            <a:avLst/>
          </a:prstGeom>
          <a:noFill/>
        </p:spPr>
        <p:txBody>
          <a:bodyPr wrap="none" rtlCol="0">
            <a:spAutoFit/>
          </a:bodyPr>
          <a:lstStyle/>
          <a:p>
            <a:pPr lvl="1" algn="ctr" defTabSz="914235">
              <a:defRPr/>
            </a:pP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10</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40350" y="2594082"/>
            <a:ext cx="6439877" cy="6740307"/>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İkinci El Motorlu Kara Taşıtlarının Ticareti Hakkında </a:t>
            </a:r>
            <a:r>
              <a:rPr lang="tr-TR" b="1" dirty="0" smtClean="0">
                <a:latin typeface="Segoe UI Semilight" panose="020B0402040204020203" pitchFamily="34" charset="0"/>
                <a:cs typeface="Segoe UI Semilight" panose="020B0402040204020203" pitchFamily="34" charset="0"/>
              </a:rPr>
              <a:t>Yönetmeliğinde değişiklik yapıldı</a:t>
            </a:r>
          </a:p>
          <a:p>
            <a:pPr algn="ctr"/>
            <a:endParaRPr lang="tr-TR" dirty="0">
              <a:latin typeface="Segoe UI Semilight" panose="020B0402040204020203" pitchFamily="34" charset="0"/>
              <a:cs typeface="Segoe UI Semilight" panose="020B0402040204020203" pitchFamily="34" charset="0"/>
            </a:endParaRPr>
          </a:p>
          <a:p>
            <a:pPr algn="just"/>
            <a:r>
              <a:rPr lang="tr-TR" dirty="0" smtClean="0">
                <a:latin typeface="Segoe UI Semilight" panose="020B0402040204020203" pitchFamily="34" charset="0"/>
                <a:cs typeface="Segoe UI Semilight" panose="020B0402040204020203" pitchFamily="34" charset="0"/>
              </a:rPr>
              <a:t>Resmi Gazete’nin 31 Ağustos 2023 tarihli sayısında yayımlanan Yönetmelik ile bundan böyle; başkalarına </a:t>
            </a:r>
            <a:r>
              <a:rPr lang="tr-TR" dirty="0">
                <a:latin typeface="Segoe UI Semilight" panose="020B0402040204020203" pitchFamily="34" charset="0"/>
                <a:cs typeface="Segoe UI Semilight" panose="020B0402040204020203" pitchFamily="34" charset="0"/>
              </a:rPr>
              <a:t>ait ikinci el motorlu kara taşıtlarının satışına yönelik ilanlara elektronik ortam sağlayan gerçek veya tüzel kişiler aşağıdaki hususlara uymakla </a:t>
            </a:r>
            <a:r>
              <a:rPr lang="tr-TR" dirty="0" smtClean="0">
                <a:latin typeface="Segoe UI Semilight" panose="020B0402040204020203" pitchFamily="34" charset="0"/>
                <a:cs typeface="Segoe UI Semilight" panose="020B0402040204020203" pitchFamily="34" charset="0"/>
              </a:rPr>
              <a:t>yükümlü olacaklardır.</a:t>
            </a:r>
            <a:endParaRPr lang="tr-TR" dirty="0">
              <a:latin typeface="Segoe UI Semilight" panose="020B0402040204020203" pitchFamily="34" charset="0"/>
              <a:cs typeface="Segoe UI Semilight" panose="020B0402040204020203" pitchFamily="34" charset="0"/>
            </a:endParaRPr>
          </a:p>
          <a:p>
            <a:pPr algn="just"/>
            <a:endParaRPr lang="tr-TR" dirty="0" smtClean="0">
              <a:latin typeface="Segoe UI Semilight" panose="020B0402040204020203" pitchFamily="34" charset="0"/>
              <a:cs typeface="Segoe UI Semilight" panose="020B0402040204020203" pitchFamily="34" charset="0"/>
            </a:endParaRPr>
          </a:p>
          <a:p>
            <a:pPr marL="285750" indent="-285750" algn="just">
              <a:buFont typeface="Wingdings" panose="05000000000000000000" pitchFamily="2" charset="2"/>
              <a:buChar char="è"/>
            </a:pPr>
            <a:r>
              <a:rPr lang="tr-TR" dirty="0">
                <a:latin typeface="Segoe UI Semilight" panose="020B0402040204020203" pitchFamily="34" charset="0"/>
                <a:cs typeface="Segoe UI Semilight" panose="020B0402040204020203" pitchFamily="34" charset="0"/>
              </a:rPr>
              <a:t>Gerçek kişinin adı, soyadı ve T.C. kimlik numarası ya da yabancı kimlik numarası ile telefon numarasını; tüzel kişinin unvan ve telefon numarasını üyelikten veya ilanın yayımlanmasından önce </a:t>
            </a:r>
            <a:r>
              <a:rPr lang="tr-TR" dirty="0" smtClean="0">
                <a:latin typeface="Segoe UI Semilight" panose="020B0402040204020203" pitchFamily="34" charset="0"/>
                <a:cs typeface="Segoe UI Semilight" panose="020B0402040204020203" pitchFamily="34" charset="0"/>
              </a:rPr>
              <a:t>doğrulayacak ve bu </a:t>
            </a:r>
            <a:r>
              <a:rPr lang="tr-TR" dirty="0">
                <a:latin typeface="Segoe UI Semilight" panose="020B0402040204020203" pitchFamily="34" charset="0"/>
                <a:cs typeface="Segoe UI Semilight" panose="020B0402040204020203" pitchFamily="34" charset="0"/>
              </a:rPr>
              <a:t>bilgilerin güncelliğini korumak </a:t>
            </a:r>
            <a:r>
              <a:rPr lang="tr-TR" dirty="0" smtClean="0">
                <a:latin typeface="Segoe UI Semilight" panose="020B0402040204020203" pitchFamily="34" charset="0"/>
                <a:cs typeface="Segoe UI Semilight" panose="020B0402040204020203" pitchFamily="34" charset="0"/>
              </a:rPr>
              <a:t>durumundadırlar. </a:t>
            </a:r>
          </a:p>
          <a:p>
            <a:pPr marL="285750" indent="-285750" algn="just">
              <a:buFont typeface="Wingdings" panose="05000000000000000000" pitchFamily="2" charset="2"/>
              <a:buChar char="è"/>
            </a:pPr>
            <a:r>
              <a:rPr lang="tr-TR" dirty="0" smtClean="0">
                <a:latin typeface="Segoe UI Semilight" panose="020B0402040204020203" pitchFamily="34" charset="0"/>
                <a:cs typeface="Segoe UI Semilight" panose="020B0402040204020203" pitchFamily="34" charset="0"/>
              </a:rPr>
              <a:t>İlana </a:t>
            </a:r>
            <a:r>
              <a:rPr lang="tr-TR" dirty="0">
                <a:latin typeface="Segoe UI Semilight" panose="020B0402040204020203" pitchFamily="34" charset="0"/>
                <a:cs typeface="Segoe UI Semilight" panose="020B0402040204020203" pitchFamily="34" charset="0"/>
              </a:rPr>
              <a:t>konu taşıtın ilan veren üyeye veya bu üyenin gerçek kişi olması halinde birinci ve ikinci derece kan hısımlarına veya eşine ait olduğunu ya da ilanı veren üyenin ilana konu taşıt sahibi tarafından yetkilendirildiğini ilanı yayımlamadan önce </a:t>
            </a:r>
            <a:r>
              <a:rPr lang="tr-TR" dirty="0" smtClean="0">
                <a:latin typeface="Segoe UI Semilight" panose="020B0402040204020203" pitchFamily="34" charset="0"/>
                <a:cs typeface="Segoe UI Semilight" panose="020B0402040204020203" pitchFamily="34" charset="0"/>
              </a:rPr>
              <a:t>doğrulayacaktır. </a:t>
            </a:r>
          </a:p>
          <a:p>
            <a:pPr marL="285750" indent="-285750" algn="just">
              <a:buFont typeface="Wingdings" panose="05000000000000000000" pitchFamily="2" charset="2"/>
              <a:buChar char="è"/>
            </a:pPr>
            <a:r>
              <a:rPr lang="tr-TR" dirty="0" smtClean="0">
                <a:latin typeface="Segoe UI Semilight" panose="020B0402040204020203" pitchFamily="34" charset="0"/>
                <a:cs typeface="Segoe UI Semilight" panose="020B0402040204020203" pitchFamily="34" charset="0"/>
              </a:rPr>
              <a:t>Piyasa </a:t>
            </a:r>
            <a:r>
              <a:rPr lang="tr-TR" dirty="0">
                <a:latin typeface="Segoe UI Semilight" panose="020B0402040204020203" pitchFamily="34" charset="0"/>
                <a:cs typeface="Segoe UI Semilight" panose="020B0402040204020203" pitchFamily="34" charset="0"/>
              </a:rPr>
              <a:t>yapısını bozucu veya tüketiciyi yanıltıcı ilanları önlemeye yönelik tedbirleri </a:t>
            </a:r>
            <a:r>
              <a:rPr lang="tr-TR" dirty="0" smtClean="0">
                <a:latin typeface="Segoe UI Semilight" panose="020B0402040204020203" pitchFamily="34" charset="0"/>
                <a:cs typeface="Segoe UI Semilight" panose="020B0402040204020203" pitchFamily="34" charset="0"/>
              </a:rPr>
              <a:t>alacaklar ve etkin </a:t>
            </a:r>
            <a:r>
              <a:rPr lang="tr-TR" dirty="0">
                <a:latin typeface="Segoe UI Semilight" panose="020B0402040204020203" pitchFamily="34" charset="0"/>
                <a:cs typeface="Segoe UI Semilight" panose="020B0402040204020203" pitchFamily="34" charset="0"/>
              </a:rPr>
              <a:t>ve sürdürülebilir rekabet şartlarının ve tüketicinin korunması amacıyla Bakanlıkça alınan tedbirlere </a:t>
            </a:r>
            <a:r>
              <a:rPr lang="tr-TR" dirty="0" smtClean="0">
                <a:latin typeface="Segoe UI Semilight" panose="020B0402040204020203" pitchFamily="34" charset="0"/>
                <a:cs typeface="Segoe UI Semilight" panose="020B0402040204020203" pitchFamily="34" charset="0"/>
              </a:rPr>
              <a:t>uymak zorunda olacaklardır. </a:t>
            </a:r>
            <a:endParaRPr lang="tr-TR" dirty="0">
              <a:latin typeface="Segoe UI Semilight" panose="020B0402040204020203" pitchFamily="34" charset="0"/>
              <a:cs typeface="Segoe UI Semilight" panose="020B0402040204020203" pitchFamily="34" charset="0"/>
            </a:endParaRPr>
          </a:p>
        </p:txBody>
      </p:sp>
      <p:sp>
        <p:nvSpPr>
          <p:cNvPr id="15" name="Dikdörtgen 14">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0" name="Metin kutusu 9"/>
          <p:cNvSpPr txBox="1"/>
          <p:nvPr/>
        </p:nvSpPr>
        <p:spPr>
          <a:xfrm>
            <a:off x="1125446" y="1590839"/>
            <a:ext cx="4190699"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lang="tr-TR" sz="2000" b="1" dirty="0" smtClean="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rPr>
              <a:t>İkinci El Motorlu Araç Satışları </a:t>
            </a:r>
            <a:endPar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294916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61" y="312857"/>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305929" y="792483"/>
            <a:ext cx="2584362" cy="461665"/>
          </a:xfrm>
          <a:prstGeom prst="rect">
            <a:avLst/>
          </a:prstGeom>
          <a:noFill/>
        </p:spPr>
        <p:txBody>
          <a:bodyPr wrap="none" rtlCol="0">
            <a:spAutoFit/>
          </a:bodyPr>
          <a:lstStyle/>
          <a:p>
            <a:pPr defTabSz="914235">
              <a:defRPr/>
            </a:pPr>
            <a:r>
              <a:rPr lang="tr-TR" sz="2400" b="1" dirty="0" smtClean="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 </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2897643" y="1590839"/>
            <a:ext cx="646331" cy="400110"/>
          </a:xfrm>
          <a:prstGeom prst="rect">
            <a:avLst/>
          </a:prstGeom>
          <a:noFill/>
        </p:spPr>
        <p:txBody>
          <a:bodyPr wrap="none" rtlCol="0">
            <a:spAutoFit/>
          </a:bodyPr>
          <a:lstStyle/>
          <a:p>
            <a:pPr lvl="1" algn="ctr" defTabSz="914235">
              <a:defRPr/>
            </a:pP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11</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40350" y="2594082"/>
            <a:ext cx="6439877" cy="3693319"/>
          </a:xfrm>
          <a:prstGeom prst="rect">
            <a:avLst/>
          </a:prstGeom>
          <a:noFill/>
        </p:spPr>
        <p:txBody>
          <a:bodyPr wrap="square" rtlCol="0">
            <a:spAutoFit/>
          </a:bodyPr>
          <a:lstStyle/>
          <a:p>
            <a:pPr algn="ctr"/>
            <a:r>
              <a:rPr lang="en-US" b="1" dirty="0">
                <a:latin typeface="Segoe UI Semilight" panose="020B0402040204020203" pitchFamily="34" charset="0"/>
                <a:cs typeface="Segoe UI Semilight" panose="020B0402040204020203" pitchFamily="34" charset="0"/>
              </a:rPr>
              <a:t>IC </a:t>
            </a:r>
            <a:r>
              <a:rPr lang="en-US" b="1" dirty="0" err="1">
                <a:latin typeface="Segoe UI Semilight" panose="020B0402040204020203" pitchFamily="34" charset="0"/>
                <a:cs typeface="Segoe UI Semilight" panose="020B0402040204020203" pitchFamily="34" charset="0"/>
              </a:rPr>
              <a:t>İçtaş</a:t>
            </a:r>
            <a:r>
              <a:rPr lang="en-US" b="1" dirty="0">
                <a:latin typeface="Segoe UI Semilight" panose="020B0402040204020203" pitchFamily="34" charset="0"/>
                <a:cs typeface="Segoe UI Semilight" panose="020B0402040204020203" pitchFamily="34" charset="0"/>
              </a:rPr>
              <a:t> </a:t>
            </a:r>
            <a:r>
              <a:rPr lang="en-US" b="1" dirty="0" err="1">
                <a:latin typeface="Segoe UI Semilight" panose="020B0402040204020203" pitchFamily="34" charset="0"/>
                <a:cs typeface="Segoe UI Semilight" panose="020B0402040204020203" pitchFamily="34" charset="0"/>
              </a:rPr>
              <a:t>İnşaat’ın</a:t>
            </a:r>
            <a:r>
              <a:rPr lang="en-US" b="1" dirty="0">
                <a:latin typeface="Segoe UI Semilight" panose="020B0402040204020203" pitchFamily="34" charset="0"/>
                <a:cs typeface="Segoe UI Semilight" panose="020B0402040204020203" pitchFamily="34" charset="0"/>
              </a:rPr>
              <a:t> </a:t>
            </a:r>
            <a:r>
              <a:rPr lang="en-US" b="1" dirty="0" err="1">
                <a:latin typeface="Segoe UI Semilight" panose="020B0402040204020203" pitchFamily="34" charset="0"/>
                <a:cs typeface="Segoe UI Semilight" panose="020B0402040204020203" pitchFamily="34" charset="0"/>
              </a:rPr>
              <a:t>Vietnam’daki</a:t>
            </a:r>
            <a:r>
              <a:rPr lang="en-US" b="1" dirty="0">
                <a:latin typeface="Segoe UI Semilight" panose="020B0402040204020203" pitchFamily="34" charset="0"/>
                <a:cs typeface="Segoe UI Semilight" panose="020B0402040204020203" pitchFamily="34" charset="0"/>
              </a:rPr>
              <a:t> </a:t>
            </a:r>
            <a:r>
              <a:rPr lang="tr-TR" b="1" dirty="0" err="1">
                <a:latin typeface="Segoe UI Semilight" panose="020B0402040204020203" pitchFamily="34" charset="0"/>
                <a:cs typeface="Segoe UI Semilight" panose="020B0402040204020203" pitchFamily="34" charset="0"/>
              </a:rPr>
              <a:t>Y</a:t>
            </a:r>
            <a:r>
              <a:rPr lang="en-US" b="1" dirty="0" err="1" smtClean="0">
                <a:latin typeface="Segoe UI Semilight" panose="020B0402040204020203" pitchFamily="34" charset="0"/>
                <a:cs typeface="Segoe UI Semilight" panose="020B0402040204020203" pitchFamily="34" charset="0"/>
              </a:rPr>
              <a:t>eni</a:t>
            </a:r>
            <a:r>
              <a:rPr lang="en-US" b="1" dirty="0" smtClean="0">
                <a:latin typeface="Segoe UI Semilight" panose="020B0402040204020203" pitchFamily="34" charset="0"/>
                <a:cs typeface="Segoe UI Semilight" panose="020B0402040204020203" pitchFamily="34" charset="0"/>
              </a:rPr>
              <a:t> </a:t>
            </a:r>
            <a:r>
              <a:rPr lang="tr-TR" b="1" dirty="0" err="1">
                <a:latin typeface="Segoe UI Semilight" panose="020B0402040204020203" pitchFamily="34" charset="0"/>
                <a:cs typeface="Segoe UI Semilight" panose="020B0402040204020203" pitchFamily="34" charset="0"/>
              </a:rPr>
              <a:t>P</a:t>
            </a:r>
            <a:r>
              <a:rPr lang="en-US" b="1" dirty="0" err="1" smtClean="0">
                <a:latin typeface="Segoe UI Semilight" panose="020B0402040204020203" pitchFamily="34" charset="0"/>
                <a:cs typeface="Segoe UI Semilight" panose="020B0402040204020203" pitchFamily="34" charset="0"/>
              </a:rPr>
              <a:t>rojesi</a:t>
            </a:r>
            <a:r>
              <a:rPr lang="en-US" b="1" dirty="0" smtClean="0">
                <a:latin typeface="Segoe UI Semilight" panose="020B0402040204020203" pitchFamily="34" charset="0"/>
                <a:cs typeface="Segoe UI Semilight" panose="020B0402040204020203" pitchFamily="34" charset="0"/>
              </a:rPr>
              <a:t> </a:t>
            </a:r>
            <a:r>
              <a:rPr lang="en-US" b="1" dirty="0">
                <a:latin typeface="Segoe UI Semilight" panose="020B0402040204020203" pitchFamily="34" charset="0"/>
                <a:cs typeface="Segoe UI Semilight" panose="020B0402040204020203" pitchFamily="34" charset="0"/>
              </a:rPr>
              <a:t>Long Thanh </a:t>
            </a:r>
            <a:r>
              <a:rPr lang="en-US" b="1" dirty="0" err="1">
                <a:latin typeface="Segoe UI Semilight" panose="020B0402040204020203" pitchFamily="34" charset="0"/>
                <a:cs typeface="Segoe UI Semilight" panose="020B0402040204020203" pitchFamily="34" charset="0"/>
              </a:rPr>
              <a:t>Havalimanı’nın</a:t>
            </a:r>
            <a:r>
              <a:rPr lang="en-US" b="1" dirty="0">
                <a:latin typeface="Segoe UI Semilight" panose="020B0402040204020203" pitchFamily="34" charset="0"/>
                <a:cs typeface="Segoe UI Semilight" panose="020B0402040204020203" pitchFamily="34" charset="0"/>
              </a:rPr>
              <a:t> </a:t>
            </a:r>
            <a:r>
              <a:rPr lang="tr-TR" b="1" dirty="0" err="1">
                <a:latin typeface="Segoe UI Semilight" panose="020B0402040204020203" pitchFamily="34" charset="0"/>
                <a:cs typeface="Segoe UI Semilight" panose="020B0402040204020203" pitchFamily="34" charset="0"/>
              </a:rPr>
              <a:t>T</a:t>
            </a:r>
            <a:r>
              <a:rPr lang="en-US" b="1" dirty="0" err="1" smtClean="0">
                <a:latin typeface="Segoe UI Semilight" panose="020B0402040204020203" pitchFamily="34" charset="0"/>
                <a:cs typeface="Segoe UI Semilight" panose="020B0402040204020203" pitchFamily="34" charset="0"/>
              </a:rPr>
              <a:t>emeli</a:t>
            </a:r>
            <a:r>
              <a:rPr lang="en-US" b="1" dirty="0" smtClean="0">
                <a:latin typeface="Segoe UI Semilight" panose="020B0402040204020203" pitchFamily="34" charset="0"/>
                <a:cs typeface="Segoe UI Semilight" panose="020B0402040204020203" pitchFamily="34" charset="0"/>
              </a:rPr>
              <a:t> </a:t>
            </a:r>
            <a:r>
              <a:rPr lang="tr-TR" b="1" dirty="0" smtClean="0">
                <a:latin typeface="Segoe UI Semilight" panose="020B0402040204020203" pitchFamily="34" charset="0"/>
                <a:cs typeface="Segoe UI Semilight" panose="020B0402040204020203" pitchFamily="34" charset="0"/>
              </a:rPr>
              <a:t>A</a:t>
            </a:r>
            <a:r>
              <a:rPr lang="en-US" b="1" dirty="0" err="1" smtClean="0">
                <a:latin typeface="Segoe UI Semilight" panose="020B0402040204020203" pitchFamily="34" charset="0"/>
                <a:cs typeface="Segoe UI Semilight" panose="020B0402040204020203" pitchFamily="34" charset="0"/>
              </a:rPr>
              <a:t>tıldı</a:t>
            </a:r>
            <a:endParaRPr lang="tr-TR" dirty="0">
              <a:latin typeface="Segoe UI Semilight" panose="020B0402040204020203" pitchFamily="34" charset="0"/>
              <a:cs typeface="Segoe UI Semilight" panose="020B0402040204020203" pitchFamily="34" charset="0"/>
            </a:endParaRPr>
          </a:p>
          <a:p>
            <a:pPr algn="ctr"/>
            <a:endParaRPr lang="tr-TR" dirty="0">
              <a:latin typeface="Segoe UI Semilight" panose="020B0402040204020203" pitchFamily="34" charset="0"/>
              <a:cs typeface="Segoe UI Semilight" panose="020B0402040204020203" pitchFamily="34" charset="0"/>
            </a:endParaRPr>
          </a:p>
          <a:p>
            <a:pPr algn="just"/>
            <a:r>
              <a:rPr lang="en-US" dirty="0">
                <a:latin typeface="Segoe UI Semilight" panose="020B0402040204020203" pitchFamily="34" charset="0"/>
                <a:cs typeface="Segoe UI Semilight" panose="020B0402040204020203" pitchFamily="34" charset="0"/>
              </a:rPr>
              <a:t>IC </a:t>
            </a:r>
            <a:r>
              <a:rPr lang="en-US" dirty="0" err="1">
                <a:latin typeface="Segoe UI Semilight" panose="020B0402040204020203" pitchFamily="34" charset="0"/>
                <a:cs typeface="Segoe UI Semilight" panose="020B0402040204020203" pitchFamily="34" charset="0"/>
              </a:rPr>
              <a:t>İçtaş</a:t>
            </a:r>
            <a:r>
              <a:rPr lang="en-US" dirty="0">
                <a:latin typeface="Segoe UI Semilight" panose="020B0402040204020203" pitchFamily="34" charset="0"/>
                <a:cs typeface="Segoe UI Semilight" panose="020B0402040204020203" pitchFamily="34" charset="0"/>
              </a:rPr>
              <a:t> İnşaat </a:t>
            </a:r>
            <a:r>
              <a:rPr lang="en-US" dirty="0" err="1">
                <a:latin typeface="Segoe UI Semilight" panose="020B0402040204020203" pitchFamily="34" charset="0"/>
                <a:cs typeface="Segoe UI Semilight" panose="020B0402040204020203" pitchFamily="34" charset="0"/>
              </a:rPr>
              <a:t>öncülüğünde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oluşturulan</a:t>
            </a:r>
            <a:r>
              <a:rPr lang="en-US" dirty="0">
                <a:latin typeface="Segoe UI Semilight" panose="020B0402040204020203" pitchFamily="34" charset="0"/>
                <a:cs typeface="Segoe UI Semilight" panose="020B0402040204020203" pitchFamily="34" charset="0"/>
              </a:rPr>
              <a:t> VIETUR </a:t>
            </a:r>
            <a:r>
              <a:rPr lang="en-US" dirty="0" err="1">
                <a:latin typeface="Segoe UI Semilight" panose="020B0402040204020203" pitchFamily="34" charset="0"/>
                <a:cs typeface="Segoe UI Semilight" panose="020B0402040204020203" pitchFamily="34" charset="0"/>
              </a:rPr>
              <a:t>Konsorsiyumu’nun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ihalesini</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kazandığı</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Vietnam’ın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en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prestijli</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projesi</a:t>
            </a:r>
            <a:r>
              <a:rPr lang="en-US" dirty="0">
                <a:latin typeface="Segoe UI Semilight" panose="020B0402040204020203" pitchFamily="34" charset="0"/>
                <a:cs typeface="Segoe UI Semilight" panose="020B0402040204020203" pitchFamily="34" charset="0"/>
              </a:rPr>
              <a:t> Long Thanh </a:t>
            </a:r>
            <a:r>
              <a:rPr lang="en-US" dirty="0" err="1">
                <a:latin typeface="Segoe UI Semilight" panose="020B0402040204020203" pitchFamily="34" charset="0"/>
                <a:cs typeface="Segoe UI Semilight" panose="020B0402040204020203" pitchFamily="34" charset="0"/>
              </a:rPr>
              <a:t>Uluslararası</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Havalimanı’nın</a:t>
            </a:r>
            <a:r>
              <a:rPr lang="en-US" dirty="0">
                <a:latin typeface="Segoe UI Semilight" panose="020B0402040204020203" pitchFamily="34" charset="0"/>
                <a:cs typeface="Segoe UI Semilight" panose="020B0402040204020203" pitchFamily="34" charset="0"/>
              </a:rPr>
              <a:t> terminal </a:t>
            </a:r>
            <a:r>
              <a:rPr lang="en-US" dirty="0" err="1">
                <a:latin typeface="Segoe UI Semilight" panose="020B0402040204020203" pitchFamily="34" charset="0"/>
                <a:cs typeface="Segoe UI Semilight" panose="020B0402040204020203" pitchFamily="34" charset="0"/>
              </a:rPr>
              <a:t>binasının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temel</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atma</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töreni</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gerçekleştirildi</a:t>
            </a:r>
            <a:r>
              <a:rPr lang="en-US" dirty="0" smtClean="0">
                <a:latin typeface="Segoe UI Semilight" panose="020B0402040204020203" pitchFamily="34" charset="0"/>
                <a:cs typeface="Segoe UI Semilight" panose="020B0402040204020203" pitchFamily="34" charset="0"/>
              </a:rPr>
              <a:t>.</a:t>
            </a:r>
            <a:r>
              <a:rPr lang="tr-TR" dirty="0" smtClean="0">
                <a:latin typeface="Segoe UI Semilight" panose="020B0402040204020203" pitchFamily="34" charset="0"/>
                <a:cs typeface="Segoe UI Semilight" panose="020B0402040204020203" pitchFamily="34" charset="0"/>
              </a:rPr>
              <a:t> </a:t>
            </a:r>
            <a:r>
              <a:rPr lang="en-US" dirty="0" smtClean="0">
                <a:latin typeface="Segoe UI Semilight" panose="020B0402040204020203" pitchFamily="34" charset="0"/>
                <a:cs typeface="Segoe UI Semilight" panose="020B0402040204020203" pitchFamily="34" charset="0"/>
              </a:rPr>
              <a:t>İlk </a:t>
            </a:r>
            <a:r>
              <a:rPr lang="en-US" dirty="0" err="1">
                <a:latin typeface="Segoe UI Semilight" panose="020B0402040204020203" pitchFamily="34" charset="0"/>
                <a:cs typeface="Segoe UI Semilight" panose="020B0402040204020203" pitchFamily="34" charset="0"/>
              </a:rPr>
              <a:t>etapta</a:t>
            </a:r>
            <a:r>
              <a:rPr lang="en-US" dirty="0">
                <a:latin typeface="Segoe UI Semilight" panose="020B0402040204020203" pitchFamily="34" charset="0"/>
                <a:cs typeface="Segoe UI Semilight" panose="020B0402040204020203" pitchFamily="34" charset="0"/>
              </a:rPr>
              <a:t> 25 </a:t>
            </a:r>
            <a:r>
              <a:rPr lang="en-US" dirty="0" err="1">
                <a:latin typeface="Segoe UI Semilight" panose="020B0402040204020203" pitchFamily="34" charset="0"/>
                <a:cs typeface="Segoe UI Semilight" panose="020B0402040204020203" pitchFamily="34" charset="0"/>
              </a:rPr>
              <a:t>milyon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yolcu</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ve</a:t>
            </a:r>
            <a:r>
              <a:rPr lang="en-US" dirty="0">
                <a:latin typeface="Segoe UI Semilight" panose="020B0402040204020203" pitchFamily="34" charset="0"/>
                <a:cs typeface="Segoe UI Semilight" panose="020B0402040204020203" pitchFamily="34" charset="0"/>
              </a:rPr>
              <a:t> 1,2 </a:t>
            </a:r>
            <a:r>
              <a:rPr lang="en-US" dirty="0" err="1">
                <a:latin typeface="Segoe UI Semilight" panose="020B0402040204020203" pitchFamily="34" charset="0"/>
                <a:cs typeface="Segoe UI Semilight" panose="020B0402040204020203" pitchFamily="34" charset="0"/>
              </a:rPr>
              <a:t>milyon</a:t>
            </a:r>
            <a:r>
              <a:rPr lang="en-US" dirty="0">
                <a:latin typeface="Segoe UI Semilight" panose="020B0402040204020203" pitchFamily="34" charset="0"/>
                <a:cs typeface="Segoe UI Semilight" panose="020B0402040204020203" pitchFamily="34" charset="0"/>
              </a:rPr>
              <a:t> ton </a:t>
            </a:r>
            <a:r>
              <a:rPr lang="en-US" dirty="0" err="1">
                <a:latin typeface="Segoe UI Semilight" panose="020B0402040204020203" pitchFamily="34" charset="0"/>
                <a:cs typeface="Segoe UI Semilight" panose="020B0402040204020203" pitchFamily="34" charset="0"/>
              </a:rPr>
              <a:t>kargo</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kapasitesiyle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hizmet</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verecek</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olan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havalimanı</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tüm</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fazları</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devreye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girdiğinde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yılda</a:t>
            </a:r>
            <a:r>
              <a:rPr lang="en-US" dirty="0">
                <a:latin typeface="Segoe UI Semilight" panose="020B0402040204020203" pitchFamily="34" charset="0"/>
                <a:cs typeface="Segoe UI Semilight" panose="020B0402040204020203" pitchFamily="34" charset="0"/>
              </a:rPr>
              <a:t> 100 </a:t>
            </a:r>
            <a:r>
              <a:rPr lang="en-US" dirty="0" err="1">
                <a:latin typeface="Segoe UI Semilight" panose="020B0402040204020203" pitchFamily="34" charset="0"/>
                <a:cs typeface="Segoe UI Semilight" panose="020B0402040204020203" pitchFamily="34" charset="0"/>
              </a:rPr>
              <a:t>milyondan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fazla</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yolcuyu</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ağırlayacak</a:t>
            </a:r>
            <a:r>
              <a:rPr lang="en-US" dirty="0" smtClean="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Projenin</a:t>
            </a:r>
            <a:r>
              <a:rPr lang="en-US" dirty="0">
                <a:latin typeface="Segoe UI Semilight" panose="020B0402040204020203" pitchFamily="34" charset="0"/>
                <a:cs typeface="Segoe UI Semilight" panose="020B0402040204020203" pitchFamily="34" charset="0"/>
              </a:rPr>
              <a:t> 1,5 </a:t>
            </a:r>
            <a:r>
              <a:rPr lang="en-US" dirty="0" err="1">
                <a:latin typeface="Segoe UI Semilight" panose="020B0402040204020203" pitchFamily="34" charset="0"/>
                <a:cs typeface="Segoe UI Semilight" panose="020B0402040204020203" pitchFamily="34" charset="0"/>
              </a:rPr>
              <a:t>milyar</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dolarlık</a:t>
            </a:r>
            <a:r>
              <a:rPr lang="en-US" dirty="0">
                <a:latin typeface="Segoe UI Semilight" panose="020B0402040204020203" pitchFamily="34" charset="0"/>
                <a:cs typeface="Segoe UI Semilight" panose="020B0402040204020203" pitchFamily="34" charset="0"/>
              </a:rPr>
              <a:t> ilk </a:t>
            </a:r>
            <a:r>
              <a:rPr lang="en-US" dirty="0" err="1">
                <a:latin typeface="Segoe UI Semilight" panose="020B0402040204020203" pitchFamily="34" charset="0"/>
                <a:cs typeface="Segoe UI Semilight" panose="020B0402040204020203" pitchFamily="34" charset="0"/>
              </a:rPr>
              <a:t>fazını</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üstlenen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konsorsiyum</a:t>
            </a:r>
            <a:r>
              <a:rPr lang="en-US" dirty="0">
                <a:latin typeface="Segoe UI Semilight" panose="020B0402040204020203" pitchFamily="34" charset="0"/>
                <a:cs typeface="Segoe UI Semilight" panose="020B0402040204020203" pitchFamily="34" charset="0"/>
              </a:rPr>
              <a:t>, terminal </a:t>
            </a:r>
            <a:r>
              <a:rPr lang="en-US" dirty="0" err="1">
                <a:latin typeface="Segoe UI Semilight" panose="020B0402040204020203" pitchFamily="34" charset="0"/>
                <a:cs typeface="Segoe UI Semilight" panose="020B0402040204020203" pitchFamily="34" charset="0"/>
              </a:rPr>
              <a:t>binası</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ve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ekipman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montajından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oluşan</a:t>
            </a:r>
            <a:r>
              <a:rPr lang="en-US" dirty="0">
                <a:latin typeface="Segoe UI Semilight" panose="020B0402040204020203" pitchFamily="34" charset="0"/>
                <a:cs typeface="Segoe UI Semilight" panose="020B0402040204020203" pitchFamily="34" charset="0"/>
              </a:rPr>
              <a:t> ilk </a:t>
            </a:r>
            <a:r>
              <a:rPr lang="en-US" dirty="0" err="1">
                <a:latin typeface="Segoe UI Semilight" panose="020B0402040204020203" pitchFamily="34" charset="0"/>
                <a:cs typeface="Segoe UI Semilight" panose="020B0402040204020203" pitchFamily="34" charset="0"/>
              </a:rPr>
              <a:t>fazı</a:t>
            </a:r>
            <a:r>
              <a:rPr lang="en-US" dirty="0">
                <a:latin typeface="Segoe UI Semilight" panose="020B0402040204020203" pitchFamily="34" charset="0"/>
                <a:cs typeface="Segoe UI Semilight" panose="020B0402040204020203" pitchFamily="34" charset="0"/>
              </a:rPr>
              <a:t> 39 ay </a:t>
            </a:r>
            <a:r>
              <a:rPr lang="en-US" dirty="0" err="1">
                <a:latin typeface="Segoe UI Semilight" panose="020B0402040204020203" pitchFamily="34" charset="0"/>
                <a:cs typeface="Segoe UI Semilight" panose="020B0402040204020203" pitchFamily="34" charset="0"/>
              </a:rPr>
              <a:t>içerisinde</a:t>
            </a:r>
            <a:r>
              <a:rPr lang="en-US" dirty="0">
                <a:latin typeface="Segoe UI Semilight" panose="020B0402040204020203" pitchFamily="34" charset="0"/>
                <a:cs typeface="Segoe UI Semilight" panose="020B0402040204020203" pitchFamily="34" charset="0"/>
              </a:rPr>
              <a:t> </a:t>
            </a:r>
            <a:r>
              <a:rPr lang="en-US" dirty="0" err="1" smtClean="0">
                <a:latin typeface="Segoe UI Semilight" panose="020B0402040204020203" pitchFamily="34" charset="0"/>
                <a:cs typeface="Segoe UI Semilight" panose="020B0402040204020203" pitchFamily="34" charset="0"/>
              </a:rPr>
              <a:t>tamamlayacak</a:t>
            </a:r>
            <a:r>
              <a:rPr lang="tr-TR" dirty="0" smtClean="0">
                <a:latin typeface="Segoe UI Semilight" panose="020B0402040204020203" pitchFamily="34" charset="0"/>
                <a:cs typeface="Segoe UI Semilight" panose="020B0402040204020203" pitchFamily="34" charset="0"/>
              </a:rPr>
              <a:t>. </a:t>
            </a:r>
            <a:r>
              <a:rPr lang="tr-TR" dirty="0">
                <a:latin typeface="Segoe UI Semilight" panose="020B0402040204020203" pitchFamily="34" charset="0"/>
                <a:cs typeface="Segoe UI Semilight" panose="020B0402040204020203" pitchFamily="34" charset="0"/>
              </a:rPr>
              <a:t>P</a:t>
            </a:r>
            <a:r>
              <a:rPr lang="en-US" dirty="0" err="1" smtClean="0">
                <a:latin typeface="Segoe UI Semilight" panose="020B0402040204020203" pitchFamily="34" charset="0"/>
                <a:cs typeface="Segoe UI Semilight" panose="020B0402040204020203" pitchFamily="34" charset="0"/>
              </a:rPr>
              <a:t>rojede</a:t>
            </a:r>
            <a:r>
              <a:rPr lang="en-US" dirty="0" smtClean="0">
                <a:latin typeface="Segoe UI Semilight" panose="020B0402040204020203" pitchFamily="34" charset="0"/>
                <a:cs typeface="Segoe UI Semilight" panose="020B0402040204020203" pitchFamily="34" charset="0"/>
              </a:rPr>
              <a:t> </a:t>
            </a:r>
            <a:r>
              <a:rPr lang="en-US" dirty="0">
                <a:latin typeface="Segoe UI Semilight" panose="020B0402040204020203" pitchFamily="34" charset="0"/>
                <a:cs typeface="Segoe UI Semilight" panose="020B0402040204020203" pitchFamily="34" charset="0"/>
              </a:rPr>
              <a:t>10 </a:t>
            </a:r>
            <a:r>
              <a:rPr lang="en-US" dirty="0" err="1">
                <a:latin typeface="Segoe UI Semilight" panose="020B0402040204020203" pitchFamily="34" charset="0"/>
                <a:cs typeface="Segoe UI Semilight" panose="020B0402040204020203" pitchFamily="34" charset="0"/>
              </a:rPr>
              <a:t>binin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üzerinde</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çalışanın</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görev</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alması</a:t>
            </a:r>
            <a:r>
              <a:rPr lang="en-US" dirty="0">
                <a:latin typeface="Segoe UI Semilight" panose="020B0402040204020203" pitchFamily="34" charset="0"/>
                <a:cs typeface="Segoe UI Semilight" panose="020B0402040204020203" pitchFamily="34" charset="0"/>
              </a:rPr>
              <a:t> </a:t>
            </a:r>
            <a:r>
              <a:rPr lang="en-US" dirty="0" err="1">
                <a:latin typeface="Segoe UI Semilight" panose="020B0402040204020203" pitchFamily="34" charset="0"/>
                <a:cs typeface="Segoe UI Semilight" panose="020B0402040204020203" pitchFamily="34" charset="0"/>
              </a:rPr>
              <a:t>bekleniyor</a:t>
            </a:r>
            <a:r>
              <a:rPr lang="en-US" dirty="0" smtClean="0">
                <a:latin typeface="Segoe UI Semilight" panose="020B0402040204020203" pitchFamily="34" charset="0"/>
                <a:cs typeface="Segoe UI Semilight" panose="020B0402040204020203" pitchFamily="34" charset="0"/>
              </a:rPr>
              <a:t>.</a:t>
            </a:r>
            <a:endParaRPr lang="tr-TR" dirty="0">
              <a:latin typeface="Segoe UI Semilight" panose="020B0402040204020203" pitchFamily="34" charset="0"/>
              <a:cs typeface="Segoe UI Semilight" panose="020B0402040204020203" pitchFamily="34" charset="0"/>
            </a:endParaRPr>
          </a:p>
        </p:txBody>
      </p:sp>
      <p:sp>
        <p:nvSpPr>
          <p:cNvPr id="15" name="Dikdörtgen 14">
            <a:extLst>
              <a:ext uri="{FF2B5EF4-FFF2-40B4-BE49-F238E27FC236}">
                <a16:creationId xmlns="" xmlns:a16="http://schemas.microsoft.com/office/drawing/2014/main" id="{05676C17-843C-74F7-444C-086DFD1F0B64}"/>
              </a:ext>
            </a:extLst>
          </p:cNvPr>
          <p:cNvSpPr/>
          <p:nvPr/>
        </p:nvSpPr>
        <p:spPr>
          <a:xfrm>
            <a:off x="209061" y="968029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0" name="Metin kutusu 9"/>
          <p:cNvSpPr txBox="1"/>
          <p:nvPr/>
        </p:nvSpPr>
        <p:spPr>
          <a:xfrm>
            <a:off x="1937402" y="1590839"/>
            <a:ext cx="2566793"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lang="tr-TR" sz="2000" b="1" dirty="0" smtClean="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rPr>
              <a:t>IC </a:t>
            </a:r>
            <a:r>
              <a:rPr lang="tr-TR" sz="2000" b="1" dirty="0" smtClean="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rPr>
              <a:t>İÇTAŞ İNŞAAT</a:t>
            </a:r>
            <a:endPar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876" y="6353240"/>
            <a:ext cx="4114955" cy="3086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536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61" y="312857"/>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305929" y="792483"/>
            <a:ext cx="2584362" cy="461665"/>
          </a:xfrm>
          <a:prstGeom prst="rect">
            <a:avLst/>
          </a:prstGeom>
          <a:noFill/>
        </p:spPr>
        <p:txBody>
          <a:bodyPr wrap="none" rtlCol="0">
            <a:spAutoFit/>
          </a:bodyPr>
          <a:lstStyle/>
          <a:p>
            <a:pPr defTabSz="914235">
              <a:defRPr/>
            </a:pPr>
            <a:r>
              <a:rPr lang="tr-TR" sz="2400" b="1" dirty="0" smtClean="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ÜYELERİMİZDEN </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2897643" y="1590839"/>
            <a:ext cx="646331" cy="400110"/>
          </a:xfrm>
          <a:prstGeom prst="rect">
            <a:avLst/>
          </a:prstGeom>
          <a:noFill/>
        </p:spPr>
        <p:txBody>
          <a:bodyPr wrap="none" rtlCol="0">
            <a:spAutoFit/>
          </a:bodyPr>
          <a:lstStyle/>
          <a:p>
            <a:pPr lvl="1" algn="ctr" defTabSz="914235">
              <a:defRPr/>
            </a:pP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12</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40350" y="2518452"/>
            <a:ext cx="6439877" cy="3416320"/>
          </a:xfrm>
          <a:prstGeom prst="rect">
            <a:avLst/>
          </a:prstGeom>
          <a:noFill/>
        </p:spPr>
        <p:txBody>
          <a:bodyPr wrap="square" rtlCol="0">
            <a:spAutoFit/>
          </a:bodyPr>
          <a:lstStyle/>
          <a:p>
            <a:pPr algn="ctr"/>
            <a:r>
              <a:rPr lang="tr-TR" b="1" dirty="0" smtClean="0">
                <a:latin typeface="Segoe UI Semilight" panose="020B0402040204020203" pitchFamily="34" charset="0"/>
                <a:cs typeface="Segoe UI Semilight" panose="020B0402040204020203" pitchFamily="34" charset="0"/>
              </a:rPr>
              <a:t>Kuzey Marmara Otoyolu </a:t>
            </a:r>
            <a:r>
              <a:rPr lang="tr-TR" b="1" dirty="0" err="1" smtClean="0">
                <a:latin typeface="Segoe UI Semilight" panose="020B0402040204020203" pitchFamily="34" charset="0"/>
                <a:cs typeface="Segoe UI Semilight" panose="020B0402040204020203" pitchFamily="34" charset="0"/>
              </a:rPr>
              <a:t>İlkokul’u</a:t>
            </a:r>
            <a:r>
              <a:rPr lang="tr-TR" b="1" dirty="0" smtClean="0">
                <a:latin typeface="Segoe UI Semilight" panose="020B0402040204020203" pitchFamily="34" charset="0"/>
                <a:cs typeface="Segoe UI Semilight" panose="020B0402040204020203" pitchFamily="34" charset="0"/>
              </a:rPr>
              <a:t> Yeni Öğretim </a:t>
            </a:r>
            <a:r>
              <a:rPr lang="tr-TR" b="1" dirty="0">
                <a:latin typeface="Segoe UI Semilight" panose="020B0402040204020203" pitchFamily="34" charset="0"/>
                <a:cs typeface="Segoe UI Semilight" panose="020B0402040204020203" pitchFamily="34" charset="0"/>
              </a:rPr>
              <a:t>Y</a:t>
            </a:r>
            <a:r>
              <a:rPr lang="tr-TR" b="1" dirty="0" smtClean="0">
                <a:latin typeface="Segoe UI Semilight" panose="020B0402040204020203" pitchFamily="34" charset="0"/>
                <a:cs typeface="Segoe UI Semilight" panose="020B0402040204020203" pitchFamily="34" charset="0"/>
              </a:rPr>
              <a:t>ılında Kapılarını Açıyor. </a:t>
            </a:r>
          </a:p>
          <a:p>
            <a:endParaRPr lang="tr-TR" dirty="0">
              <a:latin typeface="Segoe UI Semilight" panose="020B0402040204020203" pitchFamily="34" charset="0"/>
              <a:cs typeface="Segoe UI Semilight" panose="020B0402040204020203" pitchFamily="34" charset="0"/>
            </a:endParaRPr>
          </a:p>
          <a:p>
            <a:pPr algn="just"/>
            <a:r>
              <a:rPr lang="tr-TR" dirty="0" smtClean="0">
                <a:latin typeface="Segoe UI Semilight" panose="020B0402040204020203" pitchFamily="34" charset="0"/>
                <a:cs typeface="Segoe UI Semilight" panose="020B0402040204020203" pitchFamily="34" charset="0"/>
              </a:rPr>
              <a:t>Ülkemizde 6 </a:t>
            </a:r>
            <a:r>
              <a:rPr lang="tr-TR" dirty="0">
                <a:latin typeface="Segoe UI Semilight" panose="020B0402040204020203" pitchFamily="34" charset="0"/>
                <a:cs typeface="Segoe UI Semilight" panose="020B0402040204020203" pitchFamily="34" charset="0"/>
              </a:rPr>
              <a:t>Şubat'ta yaşanan depremin ardından </a:t>
            </a:r>
            <a:r>
              <a:rPr lang="tr-TR" dirty="0" smtClean="0">
                <a:latin typeface="Segoe UI Semilight" panose="020B0402040204020203" pitchFamily="34" charset="0"/>
                <a:cs typeface="Segoe UI Semilight" panose="020B0402040204020203" pitchFamily="34" charset="0"/>
              </a:rPr>
              <a:t>Elbistan'daki konteyner </a:t>
            </a:r>
            <a:r>
              <a:rPr lang="tr-TR" dirty="0">
                <a:latin typeface="Segoe UI Semilight" panose="020B0402040204020203" pitchFamily="34" charset="0"/>
                <a:cs typeface="Segoe UI Semilight" panose="020B0402040204020203" pitchFamily="34" charset="0"/>
              </a:rPr>
              <a:t>kentte kurulan Kuzey Marmara İlkokulu, 2023-2024 </a:t>
            </a:r>
            <a:r>
              <a:rPr lang="tr-TR" dirty="0" smtClean="0">
                <a:latin typeface="Segoe UI Semilight" panose="020B0402040204020203" pitchFamily="34" charset="0"/>
                <a:cs typeface="Segoe UI Semilight" panose="020B0402040204020203" pitchFamily="34" charset="0"/>
              </a:rPr>
              <a:t>eğitim-öğretim </a:t>
            </a:r>
            <a:r>
              <a:rPr lang="tr-TR" dirty="0">
                <a:latin typeface="Segoe UI Semilight" panose="020B0402040204020203" pitchFamily="34" charset="0"/>
                <a:cs typeface="Segoe UI Semilight" panose="020B0402040204020203" pitchFamily="34" charset="0"/>
              </a:rPr>
              <a:t>dönemiyle birlikte öğrencilere kapılarını açacak. </a:t>
            </a:r>
            <a:r>
              <a:rPr lang="tr-TR" dirty="0" smtClean="0">
                <a:latin typeface="Segoe UI Semilight" panose="020B0402040204020203" pitchFamily="34" charset="0"/>
                <a:cs typeface="Segoe UI Semilight" panose="020B0402040204020203" pitchFamily="34" charset="0"/>
              </a:rPr>
              <a:t>Dış </a:t>
            </a:r>
            <a:r>
              <a:rPr lang="tr-TR" dirty="0">
                <a:latin typeface="Segoe UI Semilight" panose="020B0402040204020203" pitchFamily="34" charset="0"/>
                <a:cs typeface="Segoe UI Semilight" panose="020B0402040204020203" pitchFamily="34" charset="0"/>
              </a:rPr>
              <a:t>Ekonomik İlişkiler Kurulu </a:t>
            </a:r>
            <a:r>
              <a:rPr lang="tr-TR" dirty="0" smtClean="0">
                <a:latin typeface="Segoe UI Semilight" panose="020B0402040204020203" pitchFamily="34" charset="0"/>
                <a:cs typeface="Segoe UI Semilight" panose="020B0402040204020203" pitchFamily="34" charset="0"/>
              </a:rPr>
              <a:t>ile </a:t>
            </a:r>
            <a:r>
              <a:rPr lang="tr-TR" dirty="0">
                <a:latin typeface="Segoe UI Semilight" panose="020B0402040204020203" pitchFamily="34" charset="0"/>
                <a:cs typeface="Segoe UI Semilight" panose="020B0402040204020203" pitchFamily="34" charset="0"/>
              </a:rPr>
              <a:t>Kurul Başkanı </a:t>
            </a:r>
            <a:r>
              <a:rPr lang="tr-TR" dirty="0" smtClean="0">
                <a:latin typeface="Segoe UI Semilight" panose="020B0402040204020203" pitchFamily="34" charset="0"/>
                <a:cs typeface="Segoe UI Semilight" panose="020B0402040204020203" pitchFamily="34" charset="0"/>
              </a:rPr>
              <a:t>Nail </a:t>
            </a:r>
            <a:r>
              <a:rPr lang="tr-TR" dirty="0" err="1">
                <a:latin typeface="Segoe UI Semilight" panose="020B0402040204020203" pitchFamily="34" charset="0"/>
                <a:cs typeface="Segoe UI Semilight" panose="020B0402040204020203" pitchFamily="34" charset="0"/>
              </a:rPr>
              <a:t>Olpak</a:t>
            </a:r>
            <a:r>
              <a:rPr lang="tr-TR" dirty="0">
                <a:latin typeface="Segoe UI Semilight" panose="020B0402040204020203" pitchFamily="34" charset="0"/>
                <a:cs typeface="Segoe UI Semilight" panose="020B0402040204020203" pitchFamily="34" charset="0"/>
              </a:rPr>
              <a:t> destekleriyle inşa edilen prefabrik </a:t>
            </a:r>
            <a:r>
              <a:rPr lang="tr-TR" dirty="0" smtClean="0">
                <a:latin typeface="Segoe UI Semilight" panose="020B0402040204020203" pitchFamily="34" charset="0"/>
                <a:cs typeface="Segoe UI Semilight" panose="020B0402040204020203" pitchFamily="34" charset="0"/>
              </a:rPr>
              <a:t>okul, </a:t>
            </a:r>
            <a:r>
              <a:rPr lang="tr-TR" dirty="0">
                <a:latin typeface="Segoe UI Semilight" panose="020B0402040204020203" pitchFamily="34" charset="0"/>
                <a:cs typeface="Segoe UI Semilight" panose="020B0402040204020203" pitchFamily="34" charset="0"/>
              </a:rPr>
              <a:t>350 </a:t>
            </a:r>
            <a:r>
              <a:rPr lang="tr-TR" dirty="0" smtClean="0">
                <a:latin typeface="Segoe UI Semilight" panose="020B0402040204020203" pitchFamily="34" charset="0"/>
                <a:cs typeface="Segoe UI Semilight" panose="020B0402040204020203" pitchFamily="34" charset="0"/>
              </a:rPr>
              <a:t>çocuğun </a:t>
            </a:r>
            <a:r>
              <a:rPr lang="tr-TR" dirty="0">
                <a:latin typeface="Segoe UI Semilight" panose="020B0402040204020203" pitchFamily="34" charset="0"/>
                <a:cs typeface="Segoe UI Semilight" panose="020B0402040204020203" pitchFamily="34" charset="0"/>
              </a:rPr>
              <a:t>eğitim alabileceği bir </a:t>
            </a:r>
            <a:r>
              <a:rPr lang="tr-TR" dirty="0" smtClean="0">
                <a:latin typeface="Segoe UI Semilight" panose="020B0402040204020203" pitchFamily="34" charset="0"/>
                <a:cs typeface="Segoe UI Semilight" panose="020B0402040204020203" pitchFamily="34" charset="0"/>
              </a:rPr>
              <a:t>yuva </a:t>
            </a:r>
            <a:r>
              <a:rPr lang="tr-TR" dirty="0">
                <a:latin typeface="Segoe UI Semilight" panose="020B0402040204020203" pitchFamily="34" charset="0"/>
                <a:cs typeface="Segoe UI Semilight" panose="020B0402040204020203" pitchFamily="34" charset="0"/>
              </a:rPr>
              <a:t>olacak</a:t>
            </a:r>
            <a:r>
              <a:rPr lang="tr-TR" dirty="0" smtClean="0">
                <a:latin typeface="Segoe UI Semilight" panose="020B0402040204020203" pitchFamily="34" charset="0"/>
                <a:cs typeface="Segoe UI Semilight" panose="020B0402040204020203" pitchFamily="34" charset="0"/>
              </a:rPr>
              <a:t>. Kalıcı </a:t>
            </a:r>
            <a:r>
              <a:rPr lang="tr-TR" dirty="0">
                <a:latin typeface="Segoe UI Semilight" panose="020B0402040204020203" pitchFamily="34" charset="0"/>
                <a:cs typeface="Segoe UI Semilight" panose="020B0402040204020203" pitchFamily="34" charset="0"/>
              </a:rPr>
              <a:t>konutlar tamamlanıncaya kadar konteyner kentlerde misafir edilecek </a:t>
            </a:r>
            <a:r>
              <a:rPr lang="tr-TR" dirty="0" smtClean="0">
                <a:latin typeface="Segoe UI Semilight" panose="020B0402040204020203" pitchFamily="34" charset="0"/>
                <a:cs typeface="Segoe UI Semilight" panose="020B0402040204020203" pitchFamily="34" charset="0"/>
              </a:rPr>
              <a:t>depremzede </a:t>
            </a:r>
            <a:r>
              <a:rPr lang="tr-TR" dirty="0">
                <a:latin typeface="Segoe UI Semilight" panose="020B0402040204020203" pitchFamily="34" charset="0"/>
                <a:cs typeface="Segoe UI Semilight" panose="020B0402040204020203" pitchFamily="34" charset="0"/>
              </a:rPr>
              <a:t>ailelerin güvenle çocuklarını teslim edebileceği </a:t>
            </a:r>
            <a:r>
              <a:rPr lang="tr-TR" dirty="0" smtClean="0">
                <a:latin typeface="Segoe UI Semilight" panose="020B0402040204020203" pitchFamily="34" charset="0"/>
                <a:cs typeface="Segoe UI Semilight" panose="020B0402040204020203" pitchFamily="34" charset="0"/>
              </a:rPr>
              <a:t>okulun tüm </a:t>
            </a:r>
            <a:r>
              <a:rPr lang="tr-TR" dirty="0">
                <a:latin typeface="Segoe UI Semilight" panose="020B0402040204020203" pitchFamily="34" charset="0"/>
                <a:cs typeface="Segoe UI Semilight" panose="020B0402040204020203" pitchFamily="34" charset="0"/>
              </a:rPr>
              <a:t>eksikleri </a:t>
            </a:r>
            <a:r>
              <a:rPr lang="tr-TR" dirty="0" smtClean="0">
                <a:latin typeface="Segoe UI Semilight" panose="020B0402040204020203" pitchFamily="34" charset="0"/>
                <a:cs typeface="Segoe UI Semilight" panose="020B0402040204020203" pitchFamily="34" charset="0"/>
              </a:rPr>
              <a:t>tamamlandı ve yeni </a:t>
            </a:r>
            <a:r>
              <a:rPr lang="tr-TR" dirty="0">
                <a:latin typeface="Segoe UI Semilight" panose="020B0402040204020203" pitchFamily="34" charset="0"/>
                <a:cs typeface="Segoe UI Semilight" panose="020B0402040204020203" pitchFamily="34" charset="0"/>
              </a:rPr>
              <a:t>öğretim yılına hazırlandı. </a:t>
            </a:r>
          </a:p>
        </p:txBody>
      </p:sp>
      <p:sp>
        <p:nvSpPr>
          <p:cNvPr id="15" name="Dikdörtgen 14">
            <a:extLst>
              <a:ext uri="{FF2B5EF4-FFF2-40B4-BE49-F238E27FC236}">
                <a16:creationId xmlns="" xmlns:a16="http://schemas.microsoft.com/office/drawing/2014/main" id="{05676C17-843C-74F7-444C-086DFD1F0B64}"/>
              </a:ext>
            </a:extLst>
          </p:cNvPr>
          <p:cNvSpPr/>
          <p:nvPr/>
        </p:nvSpPr>
        <p:spPr>
          <a:xfrm>
            <a:off x="209061" y="968029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0" name="Metin kutusu 9"/>
          <p:cNvSpPr txBox="1"/>
          <p:nvPr/>
        </p:nvSpPr>
        <p:spPr>
          <a:xfrm>
            <a:off x="546546" y="1590839"/>
            <a:ext cx="5348515"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lang="tr-TR" sz="2000" b="1" dirty="0" smtClean="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rPr>
              <a:t>KUZEY MARMARA OTOYOLU İŞLETMESİ </a:t>
            </a:r>
            <a:endPar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928" y="5991333"/>
            <a:ext cx="6186720" cy="3457401"/>
          </a:xfrm>
          <a:prstGeom prst="rect">
            <a:avLst/>
          </a:prstGeom>
          <a:ln>
            <a:noFill/>
          </a:ln>
          <a:effectLst>
            <a:softEdge rad="112500"/>
          </a:effectLst>
        </p:spPr>
      </p:pic>
    </p:spTree>
    <p:extLst>
      <p:ext uri="{BB962C8B-B14F-4D97-AF65-F5344CB8AC3E}">
        <p14:creationId xmlns:p14="http://schemas.microsoft.com/office/powerpoint/2010/main" val="351455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61" y="358576"/>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865117" y="1590839"/>
            <a:ext cx="4711354"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Dönemsel Gayri Safi Yurt İçi Hasıla </a:t>
            </a:r>
            <a:endPar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09061" y="2584456"/>
            <a:ext cx="6439877" cy="1477328"/>
          </a:xfrm>
          <a:prstGeom prst="rect">
            <a:avLst/>
          </a:prstGeom>
          <a:noFill/>
        </p:spPr>
        <p:txBody>
          <a:bodyPr wrap="square" rtlCol="0">
            <a:spAutoFit/>
          </a:bodyPr>
          <a:lstStyle/>
          <a:p>
            <a:pPr algn="just" defTabSz="914235">
              <a:defRPr/>
            </a:pPr>
            <a:r>
              <a:rPr lang="tr-TR" dirty="0" smtClean="0">
                <a:latin typeface="Segoe UI Semilight" panose="020B0402040204020203" pitchFamily="34" charset="0"/>
                <a:cs typeface="Segoe UI Semilight" panose="020B0402040204020203" pitchFamily="34" charset="0"/>
              </a:rPr>
              <a:t>Gayri Safi Yurt İçi Hasıla ikinci çeyrek sonuçları açıklandı. Deprem sonrası dönemi de kapsayan büyümede ikinci çeyrekte 3,8 büyüme izlendi. Geçen yıl aynı dönemde 7,6 büyüme gerçekleşmiş 2021 yılının aynı döneminde Türkiye ikinci çeyrek büyümesi 22,3 olmuştu. </a:t>
            </a:r>
            <a:endParaRPr lang="tr-TR" sz="1799"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p:txBody>
      </p:sp>
      <p:sp>
        <p:nvSpPr>
          <p:cNvPr id="10" name="Dikdörtgen 9">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49" y="4307175"/>
            <a:ext cx="5825240" cy="5242716"/>
          </a:xfrm>
          <a:prstGeom prst="rect">
            <a:avLst/>
          </a:prstGeom>
        </p:spPr>
      </p:pic>
    </p:spTree>
    <p:extLst>
      <p:ext uri="{BB962C8B-B14F-4D97-AF65-F5344CB8AC3E}">
        <p14:creationId xmlns:p14="http://schemas.microsoft.com/office/powerpoint/2010/main" val="1544123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61" y="358576"/>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865113" y="1590839"/>
            <a:ext cx="4711354" cy="400110"/>
          </a:xfrm>
          <a:prstGeom prst="rect">
            <a:avLst/>
          </a:prstGeom>
          <a:noFill/>
        </p:spPr>
        <p:txBody>
          <a:bodyPr wrap="none" rtlCol="0">
            <a:spAutoFit/>
          </a:bodyPr>
          <a:lstStyle/>
          <a:p>
            <a:pPr lvl="1" algn="ctr" defTabSz="914235">
              <a:defRPr/>
            </a:pPr>
            <a:r>
              <a:rPr lang="tr-TR" sz="2000" b="1" dirty="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rPr>
              <a:t>Dönemsel Gayri Safi Yurt İçi Hasıla </a:t>
            </a:r>
          </a:p>
        </p:txBody>
      </p:sp>
      <p:sp>
        <p:nvSpPr>
          <p:cNvPr id="3" name="Slayt Numarası Yer Tutucusu 2"/>
          <p:cNvSpPr>
            <a:spLocks noGrp="1"/>
          </p:cNvSpPr>
          <p:nvPr>
            <p:ph type="sldNum" sz="quarter" idx="12"/>
          </p:nvPr>
        </p:nvSpPr>
        <p:spPr>
          <a:xfrm>
            <a:off x="5350831" y="950529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09061" y="2584456"/>
            <a:ext cx="6439877" cy="1476815"/>
          </a:xfrm>
          <a:prstGeom prst="rect">
            <a:avLst/>
          </a:prstGeom>
          <a:noFill/>
        </p:spPr>
        <p:txBody>
          <a:bodyPr wrap="square" rtlCol="0">
            <a:spAutoFit/>
          </a:bodyPr>
          <a:lstStyle/>
          <a:p>
            <a:pPr algn="just" defTabSz="914235">
              <a:defRPr/>
            </a:pPr>
            <a:r>
              <a:rPr lang="tr-TR" dirty="0" smtClean="0">
                <a:latin typeface="Segoe UI Semilight" panose="020B0402040204020203" pitchFamily="34" charset="0"/>
                <a:cs typeface="Segoe UI Semilight" panose="020B0402040204020203" pitchFamily="34" charset="0"/>
              </a:rPr>
              <a:t>Bu dönemde bü</a:t>
            </a:r>
            <a:r>
              <a:rPr lang="tr-TR" sz="1799"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yümeye en yüksek katkı geçmiş son çeyreklerde olduğu gibi hane </a:t>
            </a:r>
            <a:r>
              <a:rPr lang="tr-TR" sz="1799" dirty="0" err="1"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halkinin</a:t>
            </a:r>
            <a:r>
              <a:rPr lang="tr-TR" sz="1799"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 tüketiminden geldi. Sanayi sektöründe ise deprem etkisi görülmekte. En fazla daralma yaşanan sektör oldu. İhracatta sınırlı artış, ithalatta yükselme ise büyümeyi aşağı çeken bir diğer unsur oldu. </a:t>
            </a:r>
            <a:endParaRPr lang="tr-TR" dirty="0" smtClean="0">
              <a:latin typeface="Segoe UI Semilight" panose="020B0402040204020203" pitchFamily="34" charset="0"/>
              <a:cs typeface="Segoe UI Semilight" panose="020B0402040204020203" pitchFamily="34" charset="0"/>
            </a:endParaRPr>
          </a:p>
        </p:txBody>
      </p:sp>
      <p:sp>
        <p:nvSpPr>
          <p:cNvPr id="10" name="Dikdörtgen 9">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66900"/>
            <a:ext cx="6858000" cy="6172200"/>
          </a:xfrm>
          <a:prstGeom prst="rect">
            <a:avLst/>
          </a:prstGeom>
        </p:spPr>
      </p:pic>
    </p:spTree>
    <p:extLst>
      <p:ext uri="{BB962C8B-B14F-4D97-AF65-F5344CB8AC3E}">
        <p14:creationId xmlns:p14="http://schemas.microsoft.com/office/powerpoint/2010/main" val="227634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61" y="358576"/>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865113" y="1590839"/>
            <a:ext cx="4711354" cy="400110"/>
          </a:xfrm>
          <a:prstGeom prst="rect">
            <a:avLst/>
          </a:prstGeom>
          <a:noFill/>
        </p:spPr>
        <p:txBody>
          <a:bodyPr wrap="none" rtlCol="0">
            <a:spAutoFit/>
          </a:bodyPr>
          <a:lstStyle/>
          <a:p>
            <a:pPr lvl="1" algn="ctr" defTabSz="914235">
              <a:defRPr/>
            </a:pPr>
            <a:r>
              <a:rPr lang="tr-TR" sz="2000" b="1" dirty="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rPr>
              <a:t>Dönemsel Gayri Safi Yurt İçi Hasıla </a:t>
            </a:r>
          </a:p>
        </p:txBody>
      </p:sp>
      <p:sp>
        <p:nvSpPr>
          <p:cNvPr id="3" name="Slayt Numarası Yer Tutucusu 2"/>
          <p:cNvSpPr>
            <a:spLocks noGrp="1"/>
          </p:cNvSpPr>
          <p:nvPr>
            <p:ph type="sldNum" sz="quarter" idx="12"/>
          </p:nvPr>
        </p:nvSpPr>
        <p:spPr>
          <a:xfrm>
            <a:off x="5350831" y="950529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09061" y="2584456"/>
            <a:ext cx="6439877" cy="1200329"/>
          </a:xfrm>
          <a:prstGeom prst="rect">
            <a:avLst/>
          </a:prstGeom>
          <a:noFill/>
        </p:spPr>
        <p:txBody>
          <a:bodyPr wrap="square" rtlCol="0">
            <a:spAutoFit/>
          </a:bodyPr>
          <a:lstStyle/>
          <a:p>
            <a:pPr algn="just" defTabSz="914235">
              <a:defRPr/>
            </a:pPr>
            <a:r>
              <a:rPr lang="tr-TR" dirty="0" smtClean="0">
                <a:latin typeface="Segoe UI Semilight" panose="020B0402040204020203" pitchFamily="34" charset="0"/>
                <a:cs typeface="Segoe UI Semilight" panose="020B0402040204020203" pitchFamily="34" charset="0"/>
              </a:rPr>
              <a:t>Bu dönemde inşaat hizmetler sektöründen sonra en yüksek büyüme performansı gösteren sektör oldu. İnşaat 2022 yılının üç çeyreğinde negatif büyüme gösterdikten sonra dördüncü çeyrekten itibaren pozitif büyümeye döndü. </a:t>
            </a:r>
          </a:p>
        </p:txBody>
      </p:sp>
      <p:sp>
        <p:nvSpPr>
          <p:cNvPr id="10" name="Dikdörtgen 9">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66900"/>
            <a:ext cx="6858000" cy="6172200"/>
          </a:xfrm>
          <a:prstGeom prst="rect">
            <a:avLst/>
          </a:prstGeom>
        </p:spPr>
      </p:pic>
    </p:spTree>
    <p:extLst>
      <p:ext uri="{BB962C8B-B14F-4D97-AF65-F5344CB8AC3E}">
        <p14:creationId xmlns:p14="http://schemas.microsoft.com/office/powerpoint/2010/main" val="4135284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61" y="358576"/>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1504615" y="1590839"/>
            <a:ext cx="3432350"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Yıllık Büyüme Sonuçları</a:t>
            </a:r>
            <a:r>
              <a:rPr kumimoji="0" lang="tr-TR" sz="2000" b="1" i="0" u="none" strike="noStrike" kern="1200" cap="none" spc="0" normalizeH="0" noProof="0" dirty="0" smtClean="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 </a:t>
            </a:r>
            <a:endPar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09061" y="2584456"/>
            <a:ext cx="6439877" cy="1200329"/>
          </a:xfrm>
          <a:prstGeom prst="rect">
            <a:avLst/>
          </a:prstGeom>
          <a:noFill/>
        </p:spPr>
        <p:txBody>
          <a:bodyPr wrap="square" rtlCol="0">
            <a:spAutoFit/>
          </a:bodyPr>
          <a:lstStyle/>
          <a:p>
            <a:pPr algn="just" defTabSz="914235">
              <a:defRPr/>
            </a:pPr>
            <a:r>
              <a:rPr lang="tr-TR" dirty="0" smtClean="0">
                <a:latin typeface="Segoe UI Semilight" panose="020B0402040204020203" pitchFamily="34" charset="0"/>
                <a:cs typeface="Segoe UI Semilight" panose="020B0402040204020203" pitchFamily="34" charset="0"/>
              </a:rPr>
              <a:t>TÜİK 2022 yılının tamamına ilişkin büyüme verilerini açıkladı. </a:t>
            </a:r>
            <a:r>
              <a:rPr lang="tr-TR" dirty="0"/>
              <a:t>Yıllık verilere dayalı olarak hesaplanan bağımsız yıllık gayrisafi yurt içi hasıla (GSYH), zincirlenmiş hacim endeksiyle 2022 yılında bir önceki yıla göre %5,5 arttı.</a:t>
            </a:r>
            <a:endParaRPr lang="tr-TR" dirty="0" smtClean="0">
              <a:latin typeface="Segoe UI Semilight" panose="020B0402040204020203" pitchFamily="34" charset="0"/>
              <a:cs typeface="Segoe UI Semilight" panose="020B0402040204020203" pitchFamily="34" charset="0"/>
            </a:endParaRPr>
          </a:p>
        </p:txBody>
      </p:sp>
      <p:sp>
        <p:nvSpPr>
          <p:cNvPr id="10" name="Dikdörtgen 9">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66900"/>
            <a:ext cx="6858000" cy="6172200"/>
          </a:xfrm>
          <a:prstGeom prst="rect">
            <a:avLst/>
          </a:prstGeom>
        </p:spPr>
      </p:pic>
    </p:spTree>
    <p:extLst>
      <p:ext uri="{BB962C8B-B14F-4D97-AF65-F5344CB8AC3E}">
        <p14:creationId xmlns:p14="http://schemas.microsoft.com/office/powerpoint/2010/main" val="18490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61" y="358576"/>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1504615" y="1590839"/>
            <a:ext cx="3432350"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Yıllık Büyüme Sonuçları</a:t>
            </a:r>
            <a:r>
              <a:rPr kumimoji="0" lang="tr-TR" sz="2000" b="1" i="0" u="none" strike="noStrike" kern="1200" cap="none" spc="0" normalizeH="0" noProof="0" dirty="0" smtClean="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 </a:t>
            </a:r>
            <a:endPar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09061" y="2584456"/>
            <a:ext cx="6439877" cy="1754326"/>
          </a:xfrm>
          <a:prstGeom prst="rect">
            <a:avLst/>
          </a:prstGeom>
          <a:noFill/>
        </p:spPr>
        <p:txBody>
          <a:bodyPr wrap="square" rtlCol="0">
            <a:spAutoFit/>
          </a:bodyPr>
          <a:lstStyle/>
          <a:p>
            <a:pPr algn="just" defTabSz="914235">
              <a:defRPr/>
            </a:pPr>
            <a:r>
              <a:rPr lang="tr-TR" dirty="0"/>
              <a:t>Devletin nihai tüketim harcamalarının GSYH içindeki payı 2022 yılında %11,7 olurken, gayrisafi sabit sermaye oluşumunun payı %29,2 olarak gerçekleşti. Bir önceki yıl zincirlenmiş hacim endeksine göre, devletin nihai tüketim harcamaları %4,2 artarken, gayrisafi sabit sermaye oluşumu ise %1,3 arttı.</a:t>
            </a:r>
            <a:br>
              <a:rPr lang="tr-TR" dirty="0"/>
            </a:br>
            <a:endParaRPr lang="tr-TR" dirty="0" smtClean="0">
              <a:latin typeface="Segoe UI Semilight" panose="020B0402040204020203" pitchFamily="34" charset="0"/>
              <a:cs typeface="Segoe UI Semilight" panose="020B0402040204020203" pitchFamily="34" charset="0"/>
            </a:endParaRPr>
          </a:p>
        </p:txBody>
      </p:sp>
      <p:sp>
        <p:nvSpPr>
          <p:cNvPr id="10" name="Dikdörtgen 9">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66900"/>
            <a:ext cx="6858000" cy="6172200"/>
          </a:xfrm>
          <a:prstGeom prst="rect">
            <a:avLst/>
          </a:prstGeom>
        </p:spPr>
      </p:pic>
    </p:spTree>
    <p:extLst>
      <p:ext uri="{BB962C8B-B14F-4D97-AF65-F5344CB8AC3E}">
        <p14:creationId xmlns:p14="http://schemas.microsoft.com/office/powerpoint/2010/main" val="134441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61" y="358576"/>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1368387" y="1590839"/>
            <a:ext cx="3704796"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Ekonomik</a:t>
            </a:r>
            <a:r>
              <a:rPr kumimoji="0" lang="tr-TR" sz="2000" b="1" i="0" u="none" strike="noStrike" kern="1200" cap="none" spc="0" normalizeH="0" noProof="0" dirty="0" smtClean="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 </a:t>
            </a:r>
            <a:r>
              <a:rPr kumimoji="0" lang="tr-TR" sz="2000" b="1" i="0" u="none" strike="noStrike" kern="1200" cap="none" spc="0" normalizeH="0" baseline="0" noProof="0" dirty="0" smtClean="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Güven </a:t>
            </a:r>
            <a:r>
              <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Endeksi </a:t>
            </a:r>
          </a:p>
        </p:txBody>
      </p:sp>
      <p:sp>
        <p:nvSpPr>
          <p:cNvPr id="3" name="Slayt Numarası Yer Tutucusu 2"/>
          <p:cNvSpPr>
            <a:spLocks noGrp="1"/>
          </p:cNvSpPr>
          <p:nvPr>
            <p:ph type="sldNum" sz="quarter" idx="12"/>
          </p:nvPr>
        </p:nvSpPr>
        <p:spPr>
          <a:xfrm>
            <a:off x="5350831" y="950529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09061" y="2584456"/>
            <a:ext cx="6439877" cy="1754326"/>
          </a:xfrm>
          <a:prstGeom prst="rect">
            <a:avLst/>
          </a:prstGeom>
          <a:noFill/>
        </p:spPr>
        <p:txBody>
          <a:bodyPr wrap="square" rtlCol="0">
            <a:spAutoFit/>
          </a:bodyPr>
          <a:lstStyle/>
          <a:p>
            <a:pPr algn="just" defTabSz="914235">
              <a:defRPr/>
            </a:pPr>
            <a:r>
              <a:rPr lang="tr-TR" dirty="0">
                <a:latin typeface="Segoe UI Semilight" panose="020B0402040204020203" pitchFamily="34" charset="0"/>
                <a:cs typeface="Segoe UI Semilight" panose="020B0402040204020203" pitchFamily="34" charset="0"/>
              </a:rPr>
              <a:t>Ekonomik güven endeksi, tüketici ve üreticilerin genel ekonomik duruma ilişkin değerlendirme, beklenti ve eğilimlerini özetleyen bir bileşik </a:t>
            </a:r>
            <a:r>
              <a:rPr lang="tr-TR" dirty="0" smtClean="0">
                <a:latin typeface="Segoe UI Semilight" panose="020B0402040204020203" pitchFamily="34" charset="0"/>
                <a:cs typeface="Segoe UI Semilight" panose="020B0402040204020203" pitchFamily="34" charset="0"/>
              </a:rPr>
              <a:t>endeks olup son üç aydır azalış eğilimindedir </a:t>
            </a:r>
            <a:r>
              <a:rPr lang="tr-TR" dirty="0">
                <a:latin typeface="Segoe UI Semilight" panose="020B0402040204020203" pitchFamily="34" charset="0"/>
                <a:cs typeface="Segoe UI Semilight" panose="020B0402040204020203" pitchFamily="34" charset="0"/>
              </a:rPr>
              <a:t>Ekonomik güven endeksinin 100'den büyük olması genel ekonomik duruma ilişkin iyimserliği, 100'den küçük olması ise genel ekonomik duruma ilişkin kötümserliği göstermektedir</a:t>
            </a:r>
            <a:r>
              <a:rPr lang="tr-TR" dirty="0" smtClean="0">
                <a:latin typeface="Segoe UI Semilight" panose="020B0402040204020203" pitchFamily="34" charset="0"/>
                <a:cs typeface="Segoe UI Semilight" panose="020B0402040204020203" pitchFamily="34" charset="0"/>
              </a:rPr>
              <a:t>.</a:t>
            </a:r>
            <a:endParaRPr lang="tr-TR" sz="1799"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p:txBody>
      </p:sp>
      <p:sp>
        <p:nvSpPr>
          <p:cNvPr id="10" name="Dikdörtgen 9">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298873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61" y="358576"/>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793332" y="1590839"/>
            <a:ext cx="4854920"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Para Politikası Kurulu Toplantı Özeti </a:t>
            </a:r>
            <a:endPar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40350" y="2496244"/>
            <a:ext cx="6439877" cy="2031325"/>
          </a:xfrm>
          <a:prstGeom prst="rect">
            <a:avLst/>
          </a:prstGeom>
          <a:noFill/>
        </p:spPr>
        <p:txBody>
          <a:bodyPr wrap="square" rtlCol="0">
            <a:spAutoFit/>
          </a:bodyPr>
          <a:lstStyle/>
          <a:p>
            <a:pPr algn="just" defTabSz="914235">
              <a:defRPr/>
            </a:pPr>
            <a:r>
              <a:rPr lang="tr-TR" dirty="0" smtClean="0">
                <a:latin typeface="Segoe UI Semilight" panose="020B0402040204020203" pitchFamily="34" charset="0"/>
                <a:cs typeface="Segoe UI Semilight" panose="020B0402040204020203" pitchFamily="34" charset="0"/>
              </a:rPr>
              <a:t>Merkez Bankasınca geçtiğimiz hafta PPK toplantısında faiz oranları 750 baz puan artışla 25 düzeyine yükseltilmişti. Bu hafta yayımlanan toplantı metninde </a:t>
            </a:r>
            <a:r>
              <a:rPr lang="tr-TR" dirty="0"/>
              <a:t> </a:t>
            </a:r>
            <a:r>
              <a:rPr lang="tr-TR" dirty="0">
                <a:latin typeface="Segoe UI Semilight" panose="020B0402040204020203" pitchFamily="34" charset="0"/>
                <a:cs typeface="Segoe UI Semilight" panose="020B0402040204020203" pitchFamily="34" charset="0"/>
              </a:rPr>
              <a:t>Öncü </a:t>
            </a:r>
            <a:r>
              <a:rPr lang="tr-TR" dirty="0" smtClean="0">
                <a:latin typeface="Segoe UI Semilight" panose="020B0402040204020203" pitchFamily="34" charset="0"/>
                <a:cs typeface="Segoe UI Semilight" panose="020B0402040204020203" pitchFamily="34" charset="0"/>
              </a:rPr>
              <a:t>göstergelerim  </a:t>
            </a:r>
            <a:r>
              <a:rPr lang="tr-TR" dirty="0">
                <a:latin typeface="Segoe UI Semilight" panose="020B0402040204020203" pitchFamily="34" charset="0"/>
                <a:cs typeface="Segoe UI Semilight" panose="020B0402040204020203" pitchFamily="34" charset="0"/>
              </a:rPr>
              <a:t>talep, ücret, döviz kuru, vergiler ve bozulan fiyatlama davranışları kanallarıyla oluşan yüksek aylık fiyat artışlarının ağustos ayında da devam edeceğine işaret </a:t>
            </a:r>
            <a:r>
              <a:rPr lang="tr-TR" dirty="0" smtClean="0">
                <a:latin typeface="Segoe UI Semilight" panose="020B0402040204020203" pitchFamily="34" charset="0"/>
                <a:cs typeface="Segoe UI Semilight" panose="020B0402040204020203" pitchFamily="34" charset="0"/>
              </a:rPr>
              <a:t>ettiğine ve yıllık </a:t>
            </a:r>
            <a:r>
              <a:rPr lang="tr-TR" dirty="0">
                <a:latin typeface="Segoe UI Semilight" panose="020B0402040204020203" pitchFamily="34" charset="0"/>
                <a:cs typeface="Segoe UI Semilight" panose="020B0402040204020203" pitchFamily="34" charset="0"/>
              </a:rPr>
              <a:t>enflasyonun da önemli ölçüde yükseleceği tahmin </a:t>
            </a:r>
            <a:r>
              <a:rPr lang="tr-TR" dirty="0" smtClean="0">
                <a:latin typeface="Segoe UI Semilight" panose="020B0402040204020203" pitchFamily="34" charset="0"/>
                <a:cs typeface="Segoe UI Semilight" panose="020B0402040204020203" pitchFamily="34" charset="0"/>
              </a:rPr>
              <a:t>edilmekte olduğuna işarete edildi.</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 y="4527569"/>
            <a:ext cx="6492240" cy="5241427"/>
          </a:xfrm>
          <a:prstGeom prst="rect">
            <a:avLst/>
          </a:prstGeom>
        </p:spPr>
      </p:pic>
      <p:sp>
        <p:nvSpPr>
          <p:cNvPr id="11" name="Dikdörtgen 10">
            <a:extLst>
              <a:ext uri="{FF2B5EF4-FFF2-40B4-BE49-F238E27FC236}">
                <a16:creationId xmlns="" xmlns:a16="http://schemas.microsoft.com/office/drawing/2014/main" id="{05676C17-843C-74F7-444C-086DFD1F0B64}"/>
              </a:ext>
            </a:extLst>
          </p:cNvPr>
          <p:cNvSpPr/>
          <p:nvPr/>
        </p:nvSpPr>
        <p:spPr>
          <a:xfrm>
            <a:off x="209061" y="9768996"/>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37311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4773" y="363471"/>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212523" y="716853"/>
            <a:ext cx="2628284"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FAALİYETLERİMİZ</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2897643" y="1590839"/>
            <a:ext cx="646331" cy="400110"/>
          </a:xfrm>
          <a:prstGeom prst="rect">
            <a:avLst/>
          </a:prstGeom>
          <a:noFill/>
        </p:spPr>
        <p:txBody>
          <a:bodyPr wrap="none" rtlCol="0">
            <a:spAutoFit/>
          </a:bodyPr>
          <a:lstStyle/>
          <a:p>
            <a:pPr lvl="1" algn="ctr" defTabSz="914235">
              <a:defRPr/>
            </a:pP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2</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40350" y="3459743"/>
            <a:ext cx="6439877" cy="2585323"/>
          </a:xfrm>
          <a:prstGeom prst="rect">
            <a:avLst/>
          </a:prstGeom>
          <a:noFill/>
        </p:spPr>
        <p:txBody>
          <a:bodyPr wrap="square" rtlCol="0">
            <a:spAutoFit/>
          </a:bodyPr>
          <a:lstStyle/>
          <a:p>
            <a:pPr algn="just"/>
            <a:r>
              <a:rPr lang="tr-TR" dirty="0" smtClean="0">
                <a:latin typeface="Segoe UI Semilight" panose="020B0402040204020203" pitchFamily="34" charset="0"/>
                <a:cs typeface="Segoe UI Semilight" panose="020B0402040204020203" pitchFamily="34" charset="0"/>
              </a:rPr>
              <a:t>Celal </a:t>
            </a:r>
            <a:r>
              <a:rPr lang="tr-TR" dirty="0">
                <a:latin typeface="Segoe UI Semilight" panose="020B0402040204020203" pitchFamily="34" charset="0"/>
                <a:cs typeface="Segoe UI Semilight" panose="020B0402040204020203" pitchFamily="34" charset="0"/>
              </a:rPr>
              <a:t>Koloğlu Başkanlığında Yönetim Kurulu üyelerimizden oluşan İNTES Heyeti, </a:t>
            </a:r>
            <a:r>
              <a:rPr lang="tr-TR" dirty="0" smtClean="0">
                <a:latin typeface="Segoe UI Semilight" panose="020B0402040204020203" pitchFamily="34" charset="0"/>
                <a:cs typeface="Segoe UI Semilight" panose="020B0402040204020203" pitchFamily="34" charset="0"/>
              </a:rPr>
              <a:t>01 Eylül 2023 </a:t>
            </a:r>
            <a:r>
              <a:rPr lang="tr-TR" dirty="0">
                <a:latin typeface="Segoe UI Semilight" panose="020B0402040204020203" pitchFamily="34" charset="0"/>
                <a:cs typeface="Segoe UI Semilight" panose="020B0402040204020203" pitchFamily="34" charset="0"/>
              </a:rPr>
              <a:t>tarihinde </a:t>
            </a:r>
            <a:r>
              <a:rPr lang="tr-TR" dirty="0" smtClean="0">
                <a:latin typeface="Segoe UI Semilight" panose="020B0402040204020203" pitchFamily="34" charset="0"/>
                <a:cs typeface="Segoe UI Semilight" panose="020B0402040204020203" pitchFamily="34" charset="0"/>
              </a:rPr>
              <a:t>Cumhurbaşkanı </a:t>
            </a:r>
            <a:r>
              <a:rPr lang="tr-TR" dirty="0">
                <a:latin typeface="Segoe UI Semilight" panose="020B0402040204020203" pitchFamily="34" charset="0"/>
                <a:cs typeface="Segoe UI Semilight" panose="020B0402040204020203" pitchFamily="34" charset="0"/>
              </a:rPr>
              <a:t>Yardımcısı </a:t>
            </a:r>
            <a:r>
              <a:rPr lang="tr-TR" dirty="0" smtClean="0">
                <a:latin typeface="Segoe UI Semilight" panose="020B0402040204020203" pitchFamily="34" charset="0"/>
                <a:cs typeface="Segoe UI Semilight" panose="020B0402040204020203" pitchFamily="34" charset="0"/>
              </a:rPr>
              <a:t>Cevdet </a:t>
            </a:r>
            <a:r>
              <a:rPr lang="tr-TR" dirty="0">
                <a:latin typeface="Segoe UI Semilight" panose="020B0402040204020203" pitchFamily="34" charset="0"/>
                <a:cs typeface="Segoe UI Semilight" panose="020B0402040204020203" pitchFamily="34" charset="0"/>
              </a:rPr>
              <a:t>Yılmaz’ı makamında ziyaret etmiştir</a:t>
            </a:r>
            <a:r>
              <a:rPr lang="tr-TR" dirty="0" smtClean="0">
                <a:latin typeface="Segoe UI Semilight" panose="020B0402040204020203" pitchFamily="34" charset="0"/>
                <a:cs typeface="Segoe UI Semilight" panose="020B0402040204020203" pitchFamily="34" charset="0"/>
              </a:rPr>
              <a:t>.</a:t>
            </a:r>
          </a:p>
          <a:p>
            <a:pPr algn="just"/>
            <a:endParaRPr lang="tr-TR"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Görüşmede, aşırı fiyat artışlarının kamu yatırımlarının sürdürülmesinde neden olduğu sorunların giderilmesi konusunda görüş alışverişinde </a:t>
            </a:r>
            <a:r>
              <a:rPr lang="tr-TR" dirty="0" smtClean="0">
                <a:latin typeface="Segoe UI Semilight" panose="020B0402040204020203" pitchFamily="34" charset="0"/>
                <a:cs typeface="Segoe UI Semilight" panose="020B0402040204020203" pitchFamily="34" charset="0"/>
              </a:rPr>
              <a:t>bulunulmuştur</a:t>
            </a:r>
            <a:r>
              <a:rPr lang="tr-TR" dirty="0">
                <a:latin typeface="Segoe UI Semilight" panose="020B0402040204020203" pitchFamily="34" charset="0"/>
                <a:cs typeface="Segoe UI Semilight" panose="020B0402040204020203" pitchFamily="34" charset="0"/>
              </a:rPr>
              <a:t>. Sendikamız önerilerinin yer aldığı </a:t>
            </a:r>
            <a:r>
              <a:rPr lang="tr-TR" dirty="0" smtClean="0">
                <a:latin typeface="Segoe UI Semilight" panose="020B0402040204020203" pitchFamily="34" charset="0"/>
                <a:cs typeface="Segoe UI Semilight" panose="020B0402040204020203" pitchFamily="34" charset="0"/>
              </a:rPr>
              <a:t>Raporumuz </a:t>
            </a:r>
            <a:r>
              <a:rPr lang="tr-TR" dirty="0">
                <a:latin typeface="Segoe UI Semilight" panose="020B0402040204020203" pitchFamily="34" charset="0"/>
                <a:cs typeface="Segoe UI Semilight" panose="020B0402040204020203" pitchFamily="34" charset="0"/>
              </a:rPr>
              <a:t>Yılmaz’a takdim edilmiştir.</a:t>
            </a:r>
          </a:p>
          <a:p>
            <a:endParaRPr lang="tr-TR" dirty="0">
              <a:latin typeface="Segoe UI Semilight" panose="020B0402040204020203" pitchFamily="34" charset="0"/>
              <a:cs typeface="Segoe UI Semilight" panose="020B0402040204020203" pitchFamily="34" charset="0"/>
            </a:endParaRPr>
          </a:p>
        </p:txBody>
      </p:sp>
      <p:sp>
        <p:nvSpPr>
          <p:cNvPr id="15" name="Dikdörtgen 14">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616622" y="2630111"/>
            <a:ext cx="5208371" cy="646331"/>
          </a:xfrm>
          <a:prstGeom prst="rect">
            <a:avLst/>
          </a:prstGeom>
          <a:noFill/>
        </p:spPr>
        <p:txBody>
          <a:bodyPr wrap="square" rtlCol="0">
            <a:spAutoFit/>
          </a:bodyPr>
          <a:lstStyle/>
          <a:p>
            <a:pPr algn="ctr"/>
            <a:r>
              <a:rPr lang="tr-TR" dirty="0" smtClean="0"/>
              <a:t>Cumhurbaşkanı Yardımcısı Cevdet Yılmaz Yönetim Kurulumuzca Ziyaret Edildi </a:t>
            </a: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062" y="5921624"/>
            <a:ext cx="4902797" cy="3268531"/>
          </a:xfrm>
          <a:prstGeom prst="rect">
            <a:avLst/>
          </a:prstGeom>
          <a:ln>
            <a:noFill/>
          </a:ln>
          <a:effectLst>
            <a:softEdge rad="112500"/>
          </a:effectLst>
        </p:spPr>
      </p:pic>
    </p:spTree>
    <p:extLst>
      <p:ext uri="{BB962C8B-B14F-4D97-AF65-F5344CB8AC3E}">
        <p14:creationId xmlns:p14="http://schemas.microsoft.com/office/powerpoint/2010/main" val="1761581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61" y="358576"/>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1771055" y="1590839"/>
            <a:ext cx="2899447"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Haftalık Dolar/Euro</a:t>
            </a:r>
          </a:p>
        </p:txBody>
      </p:sp>
      <p:sp>
        <p:nvSpPr>
          <p:cNvPr id="3" name="Slayt Numarası Yer Tutucusu 2"/>
          <p:cNvSpPr>
            <a:spLocks noGrp="1"/>
          </p:cNvSpPr>
          <p:nvPr>
            <p:ph type="sldNum" sz="quarter" idx="12"/>
          </p:nvPr>
        </p:nvSpPr>
        <p:spPr>
          <a:xfrm>
            <a:off x="5350831" y="950529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09061" y="2570478"/>
            <a:ext cx="6800077" cy="369204"/>
          </a:xfrm>
          <a:prstGeom prst="rect">
            <a:avLst/>
          </a:prstGeom>
          <a:noFill/>
        </p:spPr>
        <p:txBody>
          <a:bodyPr wrap="square" rtlCol="0">
            <a:spAutoFit/>
          </a:bodyPr>
          <a:lstStyle/>
          <a:p>
            <a:pPr algn="ctr" defTabSz="914235">
              <a:defRPr/>
            </a:pPr>
            <a:r>
              <a:rPr lang="tr-TR" sz="1799"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Merkez Bankası Efektif Dolar Satış Kuru</a:t>
            </a:r>
          </a:p>
        </p:txBody>
      </p:sp>
      <p:sp>
        <p:nvSpPr>
          <p:cNvPr id="10" name="Metin kutusu 9">
            <a:extLst>
              <a:ext uri="{FF2B5EF4-FFF2-40B4-BE49-F238E27FC236}">
                <a16:creationId xmlns="" xmlns:a16="http://schemas.microsoft.com/office/drawing/2014/main" id="{0BBAECF6-D7E2-B8CB-F94A-6A713A56F25F}"/>
              </a:ext>
            </a:extLst>
          </p:cNvPr>
          <p:cNvSpPr txBox="1"/>
          <p:nvPr/>
        </p:nvSpPr>
        <p:spPr>
          <a:xfrm>
            <a:off x="93804" y="6017406"/>
            <a:ext cx="6800077" cy="369204"/>
          </a:xfrm>
          <a:prstGeom prst="rect">
            <a:avLst/>
          </a:prstGeom>
          <a:noFill/>
        </p:spPr>
        <p:txBody>
          <a:bodyPr wrap="square" rtlCol="0">
            <a:spAutoFit/>
          </a:bodyPr>
          <a:lstStyle/>
          <a:p>
            <a:pPr algn="ctr" defTabSz="914235">
              <a:defRPr/>
            </a:pPr>
            <a:r>
              <a:rPr lang="tr-TR" sz="1799"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Merkez Bankası Efektif Euro Satış Kuru</a:t>
            </a:r>
          </a:p>
        </p:txBody>
      </p:sp>
      <p:sp>
        <p:nvSpPr>
          <p:cNvPr id="15" name="Dikdörtgen 14">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pic>
        <p:nvPicPr>
          <p:cNvPr id="5" name="Resim 4">
            <a:extLst>
              <a:ext uri="{FF2B5EF4-FFF2-40B4-BE49-F238E27FC236}">
                <a16:creationId xmlns="" xmlns:a16="http://schemas.microsoft.com/office/drawing/2014/main" id="{79ADC672-8077-42B5-B315-D8A7CCD5291A}"/>
              </a:ext>
            </a:extLst>
          </p:cNvPr>
          <p:cNvPicPr>
            <a:picLocks noChangeAspect="1"/>
          </p:cNvPicPr>
          <p:nvPr/>
        </p:nvPicPr>
        <p:blipFill>
          <a:blip r:embed="rId3"/>
          <a:stretch>
            <a:fillRect/>
          </a:stretch>
        </p:blipFill>
        <p:spPr>
          <a:xfrm>
            <a:off x="471803" y="3053660"/>
            <a:ext cx="5767316" cy="2755631"/>
          </a:xfrm>
          <a:prstGeom prst="rect">
            <a:avLst/>
          </a:prstGeom>
        </p:spPr>
      </p:pic>
      <p:pic>
        <p:nvPicPr>
          <p:cNvPr id="8" name="Resim 7">
            <a:extLst>
              <a:ext uri="{FF2B5EF4-FFF2-40B4-BE49-F238E27FC236}">
                <a16:creationId xmlns="" xmlns:a16="http://schemas.microsoft.com/office/drawing/2014/main" id="{E3915E15-A930-4564-A741-B7895F07F8B4}"/>
              </a:ext>
            </a:extLst>
          </p:cNvPr>
          <p:cNvPicPr>
            <a:picLocks noChangeAspect="1"/>
          </p:cNvPicPr>
          <p:nvPr/>
        </p:nvPicPr>
        <p:blipFill>
          <a:blip r:embed="rId4"/>
          <a:stretch>
            <a:fillRect/>
          </a:stretch>
        </p:blipFill>
        <p:spPr>
          <a:xfrm>
            <a:off x="471803" y="6538699"/>
            <a:ext cx="5767316" cy="2883658"/>
          </a:xfrm>
          <a:prstGeom prst="rect">
            <a:avLst/>
          </a:prstGeom>
        </p:spPr>
      </p:pic>
    </p:spTree>
    <p:extLst>
      <p:ext uri="{BB962C8B-B14F-4D97-AF65-F5344CB8AC3E}">
        <p14:creationId xmlns:p14="http://schemas.microsoft.com/office/powerpoint/2010/main" val="3709620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57" y="335716"/>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1571619" y="1667039"/>
            <a:ext cx="3363421"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Haftalık Kur Hareketleri</a:t>
            </a:r>
          </a:p>
        </p:txBody>
      </p:sp>
      <p:sp>
        <p:nvSpPr>
          <p:cNvPr id="5" name="Metin kutusu 4"/>
          <p:cNvSpPr txBox="1"/>
          <p:nvPr/>
        </p:nvSpPr>
        <p:spPr>
          <a:xfrm>
            <a:off x="265713" y="2571276"/>
            <a:ext cx="6383221" cy="3693319"/>
          </a:xfrm>
          <a:prstGeom prst="rect">
            <a:avLst/>
          </a:prstGeom>
          <a:noFill/>
        </p:spPr>
        <p:txBody>
          <a:bodyPr wrap="square" rtlCol="0">
            <a:spAutoFit/>
          </a:bodyPr>
          <a:lstStyle/>
          <a:p>
            <a:pPr algn="just" fontAlgn="base"/>
            <a:r>
              <a:rPr lang="tr-TR" dirty="0" smtClean="0">
                <a:latin typeface="Segoe UI Semilight" panose="020B0402040204020203" pitchFamily="34" charset="0"/>
                <a:cs typeface="Segoe UI Semilight" panose="020B0402040204020203" pitchFamily="34" charset="0"/>
              </a:rPr>
              <a:t>Dolar Endeksi haftaya 104,08 seviyesinde başlamıştı. Hafta içi </a:t>
            </a:r>
            <a:r>
              <a:rPr lang="tr-TR" dirty="0" err="1" smtClean="0">
                <a:latin typeface="Segoe UI Semilight" panose="020B0402040204020203" pitchFamily="34" charset="0"/>
                <a:cs typeface="Segoe UI Semilight" panose="020B0402040204020203" pitchFamily="34" charset="0"/>
              </a:rPr>
              <a:t>FED’in</a:t>
            </a:r>
            <a:r>
              <a:rPr lang="tr-TR" dirty="0" smtClean="0">
                <a:latin typeface="Segoe UI Semilight" panose="020B0402040204020203" pitchFamily="34" charset="0"/>
                <a:cs typeface="Segoe UI Semilight" panose="020B0402040204020203" pitchFamily="34" charset="0"/>
              </a:rPr>
              <a:t> enflasyon verisiyle uyumlu olmasıyla faiz oranlarının artırımına ilişkin baskıları azalttı. Dolar endeksinde kısmi geri çekilme oldu. Dolar endeksinde gelinen seviye 103,50.</a:t>
            </a:r>
          </a:p>
          <a:p>
            <a:pPr algn="just" fontAlgn="base"/>
            <a:endParaRPr lang="tr-TR" dirty="0">
              <a:latin typeface="Segoe UI Semilight" panose="020B0402040204020203" pitchFamily="34" charset="0"/>
              <a:cs typeface="Segoe UI Semilight" panose="020B0402040204020203" pitchFamily="34" charset="0"/>
            </a:endParaRPr>
          </a:p>
          <a:p>
            <a:pPr algn="just" fontAlgn="base"/>
            <a:r>
              <a:rPr lang="tr-TR" dirty="0" smtClean="0">
                <a:latin typeface="Segoe UI Semilight" panose="020B0402040204020203" pitchFamily="34" charset="0"/>
                <a:cs typeface="Segoe UI Semilight" panose="020B0402040204020203" pitchFamily="34" charset="0"/>
              </a:rPr>
              <a:t>Dolar/TL cephesinde ise Merkez’in kararından sonra götürdüğü sert geri çekilme yerini 26,50 seviyesine geldikten sonra yatay bir seviyeye bıraktı. Benzer şekilde Euro/TL’de de geçen hafta gösterdiği düşüş sonrasında 28,90 dolar seviyelerine ilerleyen yükselme görüldü. </a:t>
            </a:r>
          </a:p>
          <a:p>
            <a:pPr algn="just" fontAlgn="base"/>
            <a:endParaRPr lang="tr-TR" dirty="0">
              <a:latin typeface="Segoe UI Semilight" panose="020B0402040204020203" pitchFamily="34" charset="0"/>
              <a:cs typeface="Segoe UI Semilight" panose="020B0402040204020203" pitchFamily="34" charset="0"/>
            </a:endParaRPr>
          </a:p>
          <a:p>
            <a:pPr algn="just" fontAlgn="base"/>
            <a:endParaRPr lang="tr-TR" dirty="0">
              <a:latin typeface="Segoe UI Semilight" panose="020B0402040204020203" pitchFamily="34" charset="0"/>
              <a:cs typeface="Segoe UI Semilight" panose="020B0402040204020203" pitchFamily="34" charset="0"/>
            </a:endParaRPr>
          </a:p>
          <a:p>
            <a:pPr algn="just" fontAlgn="base"/>
            <a:endParaRPr lang="tr-TR" dirty="0">
              <a:latin typeface="Segoe UI Semilight" panose="020B0402040204020203" pitchFamily="34" charset="0"/>
              <a:cs typeface="Segoe UI Semilight" panose="020B0402040204020203" pitchFamily="34" charset="0"/>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69389" y="13999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Dikdörtgen 9">
            <a:extLst>
              <a:ext uri="{FF2B5EF4-FFF2-40B4-BE49-F238E27FC236}">
                <a16:creationId xmlns="" xmlns:a16="http://schemas.microsoft.com/office/drawing/2014/main" id="{909055A8-77C8-4520-BA32-4A7EA07B5895}"/>
              </a:ext>
            </a:extLst>
          </p:cNvPr>
          <p:cNvSpPr/>
          <p:nvPr/>
        </p:nvSpPr>
        <p:spPr>
          <a:xfrm>
            <a:off x="265713" y="9691324"/>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386066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2596" y="312857"/>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defTabSz="914235">
              <a:defRPr/>
            </a:pPr>
            <a:r>
              <a:rPr lang="tr-TR" sz="2400" b="1" dirty="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lang="en-US" sz="2400" b="1" dirty="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1400443" y="1590839"/>
            <a:ext cx="3640677" cy="400110"/>
          </a:xfrm>
          <a:prstGeom prst="rect">
            <a:avLst/>
          </a:prstGeom>
          <a:noFill/>
        </p:spPr>
        <p:txBody>
          <a:bodyPr wrap="none" rtlCol="0">
            <a:spAutoFit/>
          </a:bodyPr>
          <a:lstStyle/>
          <a:p>
            <a:pPr lvl="1" algn="ctr" defTabSz="914235">
              <a:defRPr/>
            </a:pPr>
            <a:r>
              <a:rPr lang="tr-TR" sz="2000" b="1" dirty="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rPr>
              <a:t>Altında Haftalık Görünüm</a:t>
            </a: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22</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 xmlns:a16="http://schemas.microsoft.com/office/drawing/2014/main" id="{DE3735C2-4A70-B518-0DCD-E7B7DC9F2FB7}"/>
              </a:ext>
            </a:extLst>
          </p:cNvPr>
          <p:cNvSpPr txBox="1"/>
          <p:nvPr/>
        </p:nvSpPr>
        <p:spPr>
          <a:xfrm>
            <a:off x="216105" y="2541718"/>
            <a:ext cx="6439877" cy="3877985"/>
          </a:xfrm>
          <a:prstGeom prst="rect">
            <a:avLst/>
          </a:prstGeom>
          <a:noFill/>
        </p:spPr>
        <p:txBody>
          <a:bodyPr wrap="square" rtlCol="0">
            <a:spAutoFit/>
          </a:bodyPr>
          <a:lstStyle/>
          <a:p>
            <a:pPr algn="just" fontAlgn="base"/>
            <a:r>
              <a:rPr lang="tr-TR" b="1" dirty="0">
                <a:latin typeface="Segoe UI Semilight" panose="020B0402040204020203" pitchFamily="34" charset="0"/>
                <a:cs typeface="Segoe UI Semilight" panose="020B0402040204020203" pitchFamily="34" charset="0"/>
              </a:rPr>
              <a:t>Altın</a:t>
            </a:r>
            <a:r>
              <a:rPr lang="tr-TR" dirty="0">
                <a:latin typeface="Segoe UI Semilight" panose="020B0402040204020203" pitchFamily="34" charset="0"/>
                <a:cs typeface="Segoe UI Semilight" panose="020B0402040204020203" pitchFamily="34" charset="0"/>
              </a:rPr>
              <a:t>, ABD </a:t>
            </a:r>
            <a:r>
              <a:rPr lang="tr-TR" dirty="0" err="1">
                <a:latin typeface="Segoe UI Semilight" panose="020B0402040204020203" pitchFamily="34" charset="0"/>
                <a:cs typeface="Segoe UI Semilight" panose="020B0402040204020203" pitchFamily="34" charset="0"/>
              </a:rPr>
              <a:t>Fed'in</a:t>
            </a:r>
            <a:r>
              <a:rPr lang="tr-TR" dirty="0">
                <a:latin typeface="Segoe UI Semilight" panose="020B0402040204020203" pitchFamily="34" charset="0"/>
                <a:cs typeface="Segoe UI Semilight" panose="020B0402040204020203" pitchFamily="34" charset="0"/>
              </a:rPr>
              <a:t> izlediği enflasyon verisinin ekonomistlerin öngörüleriyle uyumlu gelmesinin ardından tahvil getirilerindeki düşüşün etkisi ve </a:t>
            </a:r>
            <a:r>
              <a:rPr lang="tr-TR" dirty="0" err="1">
                <a:latin typeface="Segoe UI Semilight" panose="020B0402040204020203" pitchFamily="34" charset="0"/>
                <a:cs typeface="Segoe UI Semilight" panose="020B0402040204020203" pitchFamily="34" charset="0"/>
              </a:rPr>
              <a:t>Fed’in</a:t>
            </a:r>
            <a:r>
              <a:rPr lang="tr-TR" dirty="0">
                <a:latin typeface="Segoe UI Semilight" panose="020B0402040204020203" pitchFamily="34" charset="0"/>
                <a:cs typeface="Segoe UI Semilight" panose="020B0402040204020203" pitchFamily="34" charset="0"/>
              </a:rPr>
              <a:t> üzerindeki faiz artırımıyla ilgili baskıları hafifletmesi sonrası art arda ikinci kez haftayı yükselişle kapatmaya hazırlanıyor</a:t>
            </a:r>
            <a:r>
              <a:rPr lang="tr-TR" dirty="0" smtClean="0">
                <a:latin typeface="Segoe UI Semilight" panose="020B0402040204020203" pitchFamily="34" charset="0"/>
                <a:cs typeface="Segoe UI Semilight" panose="020B0402040204020203" pitchFamily="34" charset="0"/>
              </a:rPr>
              <a:t>.</a:t>
            </a:r>
          </a:p>
          <a:p>
            <a:pPr algn="just" fontAlgn="base"/>
            <a:endParaRPr lang="tr-TR" dirty="0">
              <a:latin typeface="Segoe UI Semilight" panose="020B0402040204020203" pitchFamily="34" charset="0"/>
              <a:cs typeface="Segoe UI Semilight" panose="020B0402040204020203" pitchFamily="34" charset="0"/>
            </a:endParaRPr>
          </a:p>
          <a:p>
            <a:pPr algn="just" fontAlgn="base"/>
            <a:r>
              <a:rPr lang="tr-TR" dirty="0" smtClean="0">
                <a:latin typeface="Segoe UI Semilight" panose="020B0402040204020203" pitchFamily="34" charset="0"/>
                <a:cs typeface="Segoe UI Semilight" panose="020B0402040204020203" pitchFamily="34" charset="0"/>
              </a:rPr>
              <a:t>Doların kısmi zayıflamasıyla altında güvenli liman sinyalleri yeniden </a:t>
            </a:r>
            <a:r>
              <a:rPr lang="tr-TR" dirty="0" err="1" smtClean="0">
                <a:latin typeface="Segoe UI Semilight" panose="020B0402040204020203" pitchFamily="34" charset="0"/>
                <a:cs typeface="Segoe UI Semilight" panose="020B0402040204020203" pitchFamily="34" charset="0"/>
              </a:rPr>
              <a:t>beliryor</a:t>
            </a:r>
            <a:r>
              <a:rPr lang="tr-TR" dirty="0" smtClean="0">
                <a:latin typeface="Segoe UI Semilight" panose="020B0402040204020203" pitchFamily="34" charset="0"/>
                <a:cs typeface="Segoe UI Semilight" panose="020B0402040204020203" pitchFamily="34" charset="0"/>
              </a:rPr>
              <a:t>. ONS Altın 1942 dolar seviyesine kadar yükseliş gösterdi. </a:t>
            </a:r>
          </a:p>
          <a:p>
            <a:pPr algn="just" fontAlgn="base"/>
            <a:endParaRPr lang="tr-TR" sz="1200"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Yurt içinde gram altın dolardaki düşüşten destek bularak gerileme gösterdi. Çeyrek altın haftanın son işlem gününde 2671,30 TL’den satış gördü. Altın 10 gün öncesine göre nominal bazda %1,52 Ocak  2023 ayına göre %40,70 kazanç sağladı.</a:t>
            </a:r>
          </a:p>
        </p:txBody>
      </p:sp>
      <p:sp>
        <p:nvSpPr>
          <p:cNvPr id="11" name="Dikdörtgen 10">
            <a:extLst>
              <a:ext uri="{FF2B5EF4-FFF2-40B4-BE49-F238E27FC236}">
                <a16:creationId xmlns="" xmlns:a16="http://schemas.microsoft.com/office/drawing/2014/main" id="{557F3469-6874-4F7B-9A8F-B44871CB3110}"/>
              </a:ext>
            </a:extLst>
          </p:cNvPr>
          <p:cNvSpPr/>
          <p:nvPr/>
        </p:nvSpPr>
        <p:spPr>
          <a:xfrm>
            <a:off x="311215" y="9702271"/>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1411841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4660" y="358576"/>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1530736" y="1590839"/>
            <a:ext cx="3380092"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Para-Banka İstatistikleri</a:t>
            </a:r>
          </a:p>
        </p:txBody>
      </p:sp>
      <p:sp>
        <p:nvSpPr>
          <p:cNvPr id="3" name="Slayt Numarası Yer Tutucusu 2"/>
          <p:cNvSpPr>
            <a:spLocks noGrp="1"/>
          </p:cNvSpPr>
          <p:nvPr>
            <p:ph type="sldNum" sz="quarter" idx="12"/>
          </p:nvPr>
        </p:nvSpPr>
        <p:spPr>
          <a:xfrm>
            <a:off x="5314950" y="945494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Metin kutusu 5">
            <a:extLst>
              <a:ext uri="{FF2B5EF4-FFF2-40B4-BE49-F238E27FC236}">
                <a16:creationId xmlns="" xmlns:a16="http://schemas.microsoft.com/office/drawing/2014/main" id="{DE3735C2-4A70-B518-0DCD-E7B7DC9F2FB7}"/>
              </a:ext>
            </a:extLst>
          </p:cNvPr>
          <p:cNvSpPr txBox="1"/>
          <p:nvPr/>
        </p:nvSpPr>
        <p:spPr>
          <a:xfrm>
            <a:off x="91940" y="2639801"/>
            <a:ext cx="6411258" cy="4893647"/>
          </a:xfrm>
          <a:prstGeom prst="rect">
            <a:avLst/>
          </a:prstGeom>
          <a:noFill/>
        </p:spPr>
        <p:txBody>
          <a:bodyPr wrap="square" rtlCol="0">
            <a:spAutoFit/>
          </a:bodyPr>
          <a:lstStyle/>
          <a:p>
            <a:pPr algn="just">
              <a:defRPr/>
            </a:pPr>
            <a:r>
              <a:rPr lang="tr-TR" b="0" i="0" dirty="0">
                <a:solidFill>
                  <a:srgbClr val="444444"/>
                </a:solidFill>
                <a:effectLst/>
                <a:latin typeface="Segoe UI Semilight" panose="020B0402040204020203" pitchFamily="34" charset="0"/>
                <a:cs typeface="Segoe UI Semilight" panose="020B0402040204020203" pitchFamily="34" charset="0"/>
              </a:rPr>
              <a:t>Türkiye Cumhuriyet Merkez Bankası tarafından açıklanan verilere göre </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Yurt içi yerleşiklerin toplam mevduatı </a:t>
            </a:r>
            <a:r>
              <a:rPr lang="tr-TR"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25 Ağustos </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ile biten haftada bir önceki haftaya göre </a:t>
            </a:r>
            <a:r>
              <a:rPr lang="tr-TR"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97 </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milyar TL </a:t>
            </a:r>
            <a:r>
              <a:rPr lang="tr-TR"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azaldı. </a:t>
            </a:r>
            <a:endPar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just">
              <a:defRPr/>
            </a:pPr>
            <a:endParaRPr lang="tr-TR" sz="1200" b="0" i="0" dirty="0">
              <a:solidFill>
                <a:prstClr val="black"/>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p>
            <a:pPr fontAlgn="base"/>
            <a:r>
              <a:rPr lang="tr-TR" dirty="0">
                <a:latin typeface="Segoe UI Semilight" panose="020B0402040204020203" pitchFamily="34" charset="0"/>
                <a:cs typeface="Segoe UI Semilight" panose="020B0402040204020203" pitchFamily="34" charset="0"/>
              </a:rPr>
              <a:t>Türkiye Cumhuriyet Merkez Bankası (TCMB) verilerine göre, yurt içi yerleşiklerin döviz mevduatları 4,7 milyar dolarla Aralık 2021'den bu yana en hızlı artışı kaydetti. Son artışla birlikte toplam döviz mevduatları 178,6 milyar dolara yükseldi.</a:t>
            </a:r>
          </a:p>
          <a:p>
            <a:pPr algn="just" fontAlgn="base"/>
            <a:r>
              <a:rPr lang="tr-TR"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Strateji </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ve Bütçe Bakanlığının yayımladığı rapora göre 11 Ağustos ile sona eren haftada bankacılık sektöründe bireysel kredi kartlarında toplam bakiye </a:t>
            </a:r>
            <a:r>
              <a:rPr lang="tr-TR"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890 </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milyar TL’ye ulaştı. Aynı haftada bankacılık sektöründe </a:t>
            </a:r>
            <a:r>
              <a:rPr lang="tr-TR"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takibe giren bireysel kredi kartlarında </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alacakların oranı son iki haftada  %1,2 olarak gerçekleşti.  Ticari kredilerin ağırlıklı ortalama faiz oranı  11 Ağustos ile biten hafta itibariyle bir önceki haftaya göre %</a:t>
            </a:r>
            <a:r>
              <a:rPr lang="tr-TR"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31,3’ten</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 %</a:t>
            </a:r>
            <a:r>
              <a:rPr lang="tr-TR"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31,7’ye yükseldi</a:t>
            </a:r>
            <a:r>
              <a:rPr lang="tr-TR" b="1"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a:t>
            </a:r>
            <a:r>
              <a:rPr lang="tr-TR"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 </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Tüketici kredilerine ise aynı hafta %45,8, konut kredileri %</a:t>
            </a:r>
            <a:r>
              <a:rPr lang="tr-TR"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36,40’a</a:t>
            </a:r>
            <a:r>
              <a:rPr lang="tr-TR" b="1"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 </a:t>
            </a:r>
            <a:r>
              <a:rPr lang="tr-TR"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geriledi.</a:t>
            </a:r>
          </a:p>
        </p:txBody>
      </p:sp>
      <p:sp>
        <p:nvSpPr>
          <p:cNvPr id="11" name="Dikdörtgen 10">
            <a:extLst>
              <a:ext uri="{FF2B5EF4-FFF2-40B4-BE49-F238E27FC236}">
                <a16:creationId xmlns="" xmlns:a16="http://schemas.microsoft.com/office/drawing/2014/main" id="{05676C17-843C-74F7-444C-086DFD1F0B64}"/>
              </a:ext>
            </a:extLst>
          </p:cNvPr>
          <p:cNvSpPr/>
          <p:nvPr/>
        </p:nvSpPr>
        <p:spPr>
          <a:xfrm>
            <a:off x="210398" y="9727633"/>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pic>
        <p:nvPicPr>
          <p:cNvPr id="5" name="Resim 4"/>
          <p:cNvPicPr>
            <a:picLocks noChangeAspect="1"/>
          </p:cNvPicPr>
          <p:nvPr/>
        </p:nvPicPr>
        <p:blipFill>
          <a:blip r:embed="rId3"/>
          <a:stretch>
            <a:fillRect/>
          </a:stretch>
        </p:blipFill>
        <p:spPr>
          <a:xfrm>
            <a:off x="1157309" y="7346326"/>
            <a:ext cx="4001431" cy="2295741"/>
          </a:xfrm>
          <a:prstGeom prst="rect">
            <a:avLst/>
          </a:prstGeom>
        </p:spPr>
      </p:pic>
    </p:spTree>
    <p:extLst>
      <p:ext uri="{BB962C8B-B14F-4D97-AF65-F5344CB8AC3E}">
        <p14:creationId xmlns:p14="http://schemas.microsoft.com/office/powerpoint/2010/main" val="931121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2596" y="232652"/>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1738950" y="1581478"/>
            <a:ext cx="3380092"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Para-Banka İstatistikleri</a:t>
            </a:r>
          </a:p>
        </p:txBody>
      </p:sp>
      <p:sp>
        <p:nvSpPr>
          <p:cNvPr id="3" name="Slayt Numarası Yer Tutucusu 2"/>
          <p:cNvSpPr>
            <a:spLocks noGrp="1"/>
          </p:cNvSpPr>
          <p:nvPr>
            <p:ph type="sldNum" sz="quarter" idx="12"/>
          </p:nvPr>
        </p:nvSpPr>
        <p:spPr>
          <a:xfrm>
            <a:off x="5350831" y="950529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Metin kutusu 5">
            <a:extLst>
              <a:ext uri="{FF2B5EF4-FFF2-40B4-BE49-F238E27FC236}">
                <a16:creationId xmlns="" xmlns:a16="http://schemas.microsoft.com/office/drawing/2014/main" id="{DE3735C2-4A70-B518-0DCD-E7B7DC9F2FB7}"/>
              </a:ext>
            </a:extLst>
          </p:cNvPr>
          <p:cNvSpPr txBox="1"/>
          <p:nvPr/>
        </p:nvSpPr>
        <p:spPr>
          <a:xfrm>
            <a:off x="282596" y="2523216"/>
            <a:ext cx="6292800" cy="3785652"/>
          </a:xfrm>
          <a:prstGeom prst="rect">
            <a:avLst/>
          </a:prstGeom>
          <a:noFill/>
        </p:spPr>
        <p:txBody>
          <a:bodyPr wrap="square" rtlCol="0">
            <a:spAutoFit/>
          </a:bodyPr>
          <a:lstStyle/>
          <a:p>
            <a:pPr algn="just">
              <a:defRPr/>
            </a:pP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Bankacılık sektörünün konut, taşıt ve diğer kredileri toplam tutarında bir önceki haftaya göre 18 Ağustos tarihi ile biten haftada 3,1 milyar TL değerinde AZALIŞ oldu. Bu azalış konut, taşıt ve diğer kredilerine olan talepten kaynaklandı. s</a:t>
            </a:r>
          </a:p>
          <a:p>
            <a:pPr algn="just">
              <a:defRPr/>
            </a:pPr>
            <a:endParaRPr lang="tr-TR" sz="1200"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just">
              <a:defRPr/>
            </a:pP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Mevduat bankalarında beş yıldan uzun vadeli tüketici kredilerinin tutarı aynı tarihte </a:t>
            </a:r>
            <a:r>
              <a:rPr lang="tr-TR" dirty="0" smtClean="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354,13 </a:t>
            </a: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milyar TL oldu.</a:t>
            </a:r>
          </a:p>
          <a:p>
            <a:pPr algn="just">
              <a:defRPr/>
            </a:pPr>
            <a:endParaRPr lang="tr-TR" sz="1200"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algn="just">
              <a:defRPr/>
            </a:pPr>
            <a:r>
              <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Toplam kredilerin  %31’ini konut kredileri oluşturdu. </a:t>
            </a:r>
            <a:r>
              <a:rPr lang="tr-TR" dirty="0">
                <a:latin typeface="Segoe UI Semilight" panose="020B0402040204020203" pitchFamily="34" charset="0"/>
                <a:cs typeface="Segoe UI Semilight" panose="020B0402040204020203" pitchFamily="34" charset="0"/>
              </a:rPr>
              <a:t>2023 yılının </a:t>
            </a:r>
            <a:r>
              <a:rPr lang="tr-TR" b="1" dirty="0">
                <a:latin typeface="Segoe UI Semilight" panose="020B0402040204020203" pitchFamily="34" charset="0"/>
                <a:cs typeface="Segoe UI Semilight" panose="020B0402040204020203" pitchFamily="34" charset="0"/>
              </a:rPr>
              <a:t>Ocak-Haziran aylarında</a:t>
            </a:r>
            <a:r>
              <a:rPr lang="tr-TR" dirty="0">
                <a:latin typeface="Segoe UI Semilight" panose="020B0402040204020203" pitchFamily="34" charset="0"/>
                <a:cs typeface="Segoe UI Semilight" panose="020B0402040204020203" pitchFamily="34" charset="0"/>
              </a:rPr>
              <a:t> Bireysel Takip Borçlularından Borcu Devam Eden Gerçek Kişi Sayısı bireysel kredi kartlarında 379 bin 591 kişi olarak bir önceki yıla göre %19,40 </a:t>
            </a:r>
            <a:r>
              <a:rPr lang="tr-TR" b="1" dirty="0">
                <a:latin typeface="Segoe UI Semilight" panose="020B0402040204020203" pitchFamily="34" charset="0"/>
                <a:cs typeface="Segoe UI Semilight" panose="020B0402040204020203" pitchFamily="34" charset="0"/>
              </a:rPr>
              <a:t>AZALDI</a:t>
            </a:r>
            <a:r>
              <a:rPr lang="tr-TR" dirty="0">
                <a:latin typeface="Segoe UI Semilight" panose="020B0402040204020203" pitchFamily="34" charset="0"/>
                <a:cs typeface="Segoe UI Semilight" panose="020B0402040204020203" pitchFamily="34" charset="0"/>
              </a:rPr>
              <a:t>, tüketici kredilerinde 399 bin 377 kişi ile bir önceki yıla göre %31,60 </a:t>
            </a:r>
            <a:r>
              <a:rPr lang="tr-TR" b="1" dirty="0">
                <a:latin typeface="Segoe UI Semilight" panose="020B0402040204020203" pitchFamily="34" charset="0"/>
                <a:cs typeface="Segoe UI Semilight" panose="020B0402040204020203" pitchFamily="34" charset="0"/>
              </a:rPr>
              <a:t>AZALIŞ</a:t>
            </a:r>
            <a:r>
              <a:rPr lang="tr-TR" dirty="0">
                <a:latin typeface="Segoe UI Semilight" panose="020B0402040204020203" pitchFamily="34" charset="0"/>
                <a:cs typeface="Segoe UI Semilight" panose="020B0402040204020203" pitchFamily="34" charset="0"/>
              </a:rPr>
              <a:t> gerçekleşti.</a:t>
            </a:r>
            <a:endParaRPr lang="tr-TR"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p:txBody>
      </p:sp>
      <p:graphicFrame>
        <p:nvGraphicFramePr>
          <p:cNvPr id="13" name="Grafik 12">
            <a:extLst>
              <a:ext uri="{FF2B5EF4-FFF2-40B4-BE49-F238E27FC236}">
                <a16:creationId xmlns=""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272234673"/>
              </p:ext>
            </p:extLst>
          </p:nvPr>
        </p:nvGraphicFramePr>
        <p:xfrm>
          <a:off x="832241" y="6468735"/>
          <a:ext cx="5173980" cy="3147060"/>
        </p:xfrm>
        <a:graphic>
          <a:graphicData uri="http://schemas.openxmlformats.org/drawingml/2006/chart">
            <c:chart xmlns:c="http://schemas.openxmlformats.org/drawingml/2006/chart" xmlns:r="http://schemas.openxmlformats.org/officeDocument/2006/relationships" r:id="rId3"/>
          </a:graphicData>
        </a:graphic>
      </p:graphicFrame>
      <p:sp>
        <p:nvSpPr>
          <p:cNvPr id="12" name="Dikdörtgen 11">
            <a:extLst>
              <a:ext uri="{FF2B5EF4-FFF2-40B4-BE49-F238E27FC236}">
                <a16:creationId xmlns="" xmlns:a16="http://schemas.microsoft.com/office/drawing/2014/main" id="{05676C17-843C-74F7-444C-086DFD1F0B64}"/>
              </a:ext>
            </a:extLst>
          </p:cNvPr>
          <p:cNvSpPr/>
          <p:nvPr/>
        </p:nvSpPr>
        <p:spPr>
          <a:xfrm>
            <a:off x="282596" y="9619027"/>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pic>
        <p:nvPicPr>
          <p:cNvPr id="5" name="Resim 4"/>
          <p:cNvPicPr>
            <a:picLocks noChangeAspect="1"/>
          </p:cNvPicPr>
          <p:nvPr/>
        </p:nvPicPr>
        <p:blipFill>
          <a:blip r:embed="rId4"/>
          <a:stretch>
            <a:fillRect/>
          </a:stretch>
        </p:blipFill>
        <p:spPr>
          <a:xfrm>
            <a:off x="1430903" y="6676820"/>
            <a:ext cx="4315412" cy="2626773"/>
          </a:xfrm>
          <a:prstGeom prst="rect">
            <a:avLst/>
          </a:prstGeom>
        </p:spPr>
      </p:pic>
    </p:spTree>
    <p:extLst>
      <p:ext uri="{BB962C8B-B14F-4D97-AF65-F5344CB8AC3E}">
        <p14:creationId xmlns:p14="http://schemas.microsoft.com/office/powerpoint/2010/main" val="3031859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2596" y="358576"/>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defTabSz="914235">
              <a:defRPr/>
            </a:pPr>
            <a:r>
              <a:rPr lang="tr-TR" sz="2400" b="1" dirty="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lang="en-US" sz="2400" b="1" dirty="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2085695" y="1590839"/>
            <a:ext cx="2270173" cy="400110"/>
          </a:xfrm>
          <a:prstGeom prst="rect">
            <a:avLst/>
          </a:prstGeom>
          <a:noFill/>
        </p:spPr>
        <p:txBody>
          <a:bodyPr wrap="none" rtlCol="0">
            <a:spAutoFit/>
          </a:bodyPr>
          <a:lstStyle/>
          <a:p>
            <a:pPr lvl="1" algn="ctr" defTabSz="914235">
              <a:defRPr/>
            </a:pPr>
            <a:r>
              <a:rPr lang="tr-TR" sz="2000" b="1" dirty="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rPr>
              <a:t>Enerji Piyasası</a:t>
            </a:r>
          </a:p>
        </p:txBody>
      </p:sp>
      <p:sp>
        <p:nvSpPr>
          <p:cNvPr id="3" name="Slayt Numarası Yer Tutucusu 2"/>
          <p:cNvSpPr>
            <a:spLocks noGrp="1"/>
          </p:cNvSpPr>
          <p:nvPr>
            <p:ph type="sldNum" sz="quarter" idx="12"/>
          </p:nvPr>
        </p:nvSpPr>
        <p:spPr>
          <a:xfrm>
            <a:off x="5314950" y="9442673"/>
            <a:ext cx="1543050" cy="527403"/>
          </a:xfrm>
        </p:spPr>
        <p:txBody>
          <a:bodyPr/>
          <a:lstStyle/>
          <a:p>
            <a:pPr>
              <a:defRPr/>
            </a:pPr>
            <a:fld id="{9AD34F46-DDF4-4079-A880-D28E14C58A86}" type="slidenum">
              <a:rPr lang="en-US" smtClean="0">
                <a:solidFill>
                  <a:prstClr val="black">
                    <a:tint val="75000"/>
                  </a:prstClr>
                </a:solidFill>
              </a:rPr>
              <a:pPr>
                <a:defRPr/>
              </a:pPr>
              <a:t>25</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 xmlns:a16="http://schemas.microsoft.com/office/drawing/2014/main" id="{DE3735C2-4A70-B518-0DCD-E7B7DC9F2FB7}"/>
              </a:ext>
            </a:extLst>
          </p:cNvPr>
          <p:cNvSpPr txBox="1"/>
          <p:nvPr/>
        </p:nvSpPr>
        <p:spPr>
          <a:xfrm>
            <a:off x="229229" y="2639801"/>
            <a:ext cx="6493244" cy="5355312"/>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Dünya petrol fiyatları bu hafta dalgalı bir seyir izledi. Brent petrolün varil fiyatı 28 Ağustos’ta </a:t>
            </a:r>
            <a:r>
              <a:rPr lang="tr-TR" b="1" dirty="0">
                <a:latin typeface="Segoe UI Semilight" panose="020B0402040204020203" pitchFamily="34" charset="0"/>
                <a:cs typeface="Segoe UI Semilight" panose="020B0402040204020203" pitchFamily="34" charset="0"/>
              </a:rPr>
              <a:t>84,47 dolar</a:t>
            </a:r>
            <a:r>
              <a:rPr lang="tr-TR" dirty="0">
                <a:latin typeface="Segoe UI Semilight" panose="020B0402040204020203" pitchFamily="34" charset="0"/>
                <a:cs typeface="Segoe UI Semilight" panose="020B0402040204020203" pitchFamily="34" charset="0"/>
              </a:rPr>
              <a:t> ile haftanın en yüksek seviyesini </a:t>
            </a:r>
            <a:r>
              <a:rPr lang="tr-TR" dirty="0" smtClean="0">
                <a:latin typeface="Segoe UI Semilight" panose="020B0402040204020203" pitchFamily="34" charset="0"/>
                <a:cs typeface="Segoe UI Semilight" panose="020B0402040204020203" pitchFamily="34" charset="0"/>
              </a:rPr>
              <a:t>gördü. </a:t>
            </a:r>
            <a:r>
              <a:rPr lang="tr-TR" dirty="0">
                <a:latin typeface="Segoe UI Semilight" panose="020B0402040204020203" pitchFamily="34" charset="0"/>
                <a:cs typeface="Segoe UI Semilight" panose="020B0402040204020203" pitchFamily="34" charset="0"/>
              </a:rPr>
              <a:t>A</a:t>
            </a:r>
            <a:r>
              <a:rPr lang="tr-TR" dirty="0" smtClean="0">
                <a:latin typeface="Segoe UI Semilight" panose="020B0402040204020203" pitchFamily="34" charset="0"/>
                <a:cs typeface="Segoe UI Semilight" panose="020B0402040204020203" pitchFamily="34" charset="0"/>
              </a:rPr>
              <a:t>ncak </a:t>
            </a:r>
            <a:r>
              <a:rPr lang="tr-TR" dirty="0">
                <a:latin typeface="Segoe UI Semilight" panose="020B0402040204020203" pitchFamily="34" charset="0"/>
                <a:cs typeface="Segoe UI Semilight" panose="020B0402040204020203" pitchFamily="34" charset="0"/>
              </a:rPr>
              <a:t>29 Ağustos’ta </a:t>
            </a:r>
            <a:r>
              <a:rPr lang="tr-TR" b="1" dirty="0">
                <a:latin typeface="Segoe UI Semilight" panose="020B0402040204020203" pitchFamily="34" charset="0"/>
                <a:cs typeface="Segoe UI Semilight" panose="020B0402040204020203" pitchFamily="34" charset="0"/>
              </a:rPr>
              <a:t>84,11 dolar</a:t>
            </a:r>
            <a:r>
              <a:rPr lang="tr-TR" dirty="0">
                <a:latin typeface="Segoe UI Semilight" panose="020B0402040204020203" pitchFamily="34" charset="0"/>
                <a:cs typeface="Segoe UI Semilight" panose="020B0402040204020203" pitchFamily="34" charset="0"/>
              </a:rPr>
              <a:t> ile haftanın en düşük seviyesine </a:t>
            </a:r>
            <a:r>
              <a:rPr lang="tr-TR" dirty="0" smtClean="0">
                <a:latin typeface="Segoe UI Semilight" panose="020B0402040204020203" pitchFamily="34" charset="0"/>
                <a:cs typeface="Segoe UI Semilight" panose="020B0402040204020203" pitchFamily="34" charset="0"/>
              </a:rPr>
              <a:t>geriledi.</a:t>
            </a:r>
            <a:r>
              <a:rPr lang="tr-TR" dirty="0">
                <a:latin typeface="Segoe UI Semilight" panose="020B0402040204020203" pitchFamily="34" charset="0"/>
                <a:cs typeface="Segoe UI Semilight" panose="020B0402040204020203" pitchFamily="34" charset="0"/>
              </a:rPr>
              <a:t> Brent petrolün varil fiyatı </a:t>
            </a:r>
            <a:r>
              <a:rPr lang="tr-TR" dirty="0" smtClean="0">
                <a:latin typeface="Segoe UI Semilight" panose="020B0402040204020203" pitchFamily="34" charset="0"/>
                <a:cs typeface="Segoe UI Semilight" panose="020B0402040204020203" pitchFamily="34" charset="0"/>
              </a:rPr>
              <a:t>haftanın son işlem günü ise </a:t>
            </a:r>
            <a:r>
              <a:rPr lang="tr-TR" b="1" dirty="0" smtClean="0">
                <a:latin typeface="Segoe UI Semilight" panose="020B0402040204020203" pitchFamily="34" charset="0"/>
                <a:cs typeface="Segoe UI Semilight" panose="020B0402040204020203" pitchFamily="34" charset="0"/>
              </a:rPr>
              <a:t>84,44 </a:t>
            </a:r>
            <a:r>
              <a:rPr lang="tr-TR" b="1" dirty="0">
                <a:latin typeface="Segoe UI Semilight" panose="020B0402040204020203" pitchFamily="34" charset="0"/>
                <a:cs typeface="Segoe UI Semilight" panose="020B0402040204020203" pitchFamily="34" charset="0"/>
              </a:rPr>
              <a:t>dolar</a:t>
            </a:r>
            <a:r>
              <a:rPr lang="tr-TR" dirty="0">
                <a:latin typeface="Segoe UI Semilight" panose="020B0402040204020203" pitchFamily="34" charset="0"/>
                <a:cs typeface="Segoe UI Semilight" panose="020B0402040204020203" pitchFamily="34" charset="0"/>
              </a:rPr>
              <a:t> olarak işlem </a:t>
            </a:r>
            <a:r>
              <a:rPr lang="tr-TR" dirty="0" smtClean="0">
                <a:latin typeface="Segoe UI Semilight" panose="020B0402040204020203" pitchFamily="34" charset="0"/>
                <a:cs typeface="Segoe UI Semilight" panose="020B0402040204020203" pitchFamily="34" charset="0"/>
              </a:rPr>
              <a:t>gördü. Amerikan ham petrol fiyatları da Nisan ayından beri en yüksek seviyelerini gördü m. Haftalık bazda %5 değer </a:t>
            </a:r>
            <a:r>
              <a:rPr lang="tr-TR" dirty="0" err="1" smtClean="0">
                <a:latin typeface="Segoe UI Semilight" panose="020B0402040204020203" pitchFamily="34" charset="0"/>
                <a:cs typeface="Segoe UI Semilight" panose="020B0402040204020203" pitchFamily="34" charset="0"/>
              </a:rPr>
              <a:t>kazabndı</a:t>
            </a:r>
            <a:r>
              <a:rPr lang="tr-TR" dirty="0" smtClean="0">
                <a:latin typeface="Segoe UI Semilight" panose="020B0402040204020203" pitchFamily="34" charset="0"/>
                <a:cs typeface="Segoe UI Semilight" panose="020B0402040204020203" pitchFamily="34" charset="0"/>
              </a:rPr>
              <a:t>  </a:t>
            </a:r>
            <a:r>
              <a:rPr lang="tr-TR" dirty="0"/>
              <a:t> Böylece Kasım ayından beri ilk kez 85 dolar seviyesi görülmüş oldu.</a:t>
            </a:r>
            <a:endParaRPr lang="tr-TR" dirty="0" smtClean="0">
              <a:latin typeface="Segoe UI Semilight" panose="020B0402040204020203" pitchFamily="34" charset="0"/>
              <a:cs typeface="Segoe UI Semilight" panose="020B0402040204020203" pitchFamily="34" charset="0"/>
            </a:endParaRPr>
          </a:p>
          <a:p>
            <a:pPr algn="just"/>
            <a:endParaRPr lang="tr-TR" dirty="0">
              <a:latin typeface="Segoe UI Semilight" panose="020B0402040204020203" pitchFamily="34" charset="0"/>
              <a:cs typeface="Segoe UI Semilight" panose="020B0402040204020203" pitchFamily="34" charset="0"/>
            </a:endParaRPr>
          </a:p>
          <a:p>
            <a:pPr algn="just"/>
            <a:r>
              <a:rPr lang="tr-TR" dirty="0" err="1" smtClean="0">
                <a:latin typeface="Segoe UI Semilight" panose="020B0402040204020203" pitchFamily="34" charset="0"/>
                <a:cs typeface="Segoe UI Semilight" panose="020B0402040204020203" pitchFamily="34" charset="0"/>
              </a:rPr>
              <a:t>Globalpetrolprice’in</a:t>
            </a:r>
            <a:r>
              <a:rPr lang="tr-TR" dirty="0" smtClean="0">
                <a:latin typeface="Segoe UI Semilight" panose="020B0402040204020203" pitchFamily="34" charset="0"/>
                <a:cs typeface="Segoe UI Semilight" panose="020B0402040204020203" pitchFamily="34" charset="0"/>
              </a:rPr>
              <a:t> haberine göre </a:t>
            </a:r>
            <a:r>
              <a:rPr lang="tr-TR" dirty="0">
                <a:latin typeface="Segoe UI Semilight" panose="020B0402040204020203" pitchFamily="34" charset="0"/>
                <a:cs typeface="Segoe UI Semilight" panose="020B0402040204020203" pitchFamily="34" charset="0"/>
              </a:rPr>
              <a:t>Benzin fiyatları, 28-Ağustos-2023 ayında dünyada benzin ortalama fiyatı litre başına 1.35 </a:t>
            </a:r>
            <a:r>
              <a:rPr lang="tr-TR" dirty="0" smtClean="0">
                <a:latin typeface="Segoe UI Semilight" panose="020B0402040204020203" pitchFamily="34" charset="0"/>
                <a:cs typeface="Segoe UI Semilight" panose="020B0402040204020203" pitchFamily="34" charset="0"/>
              </a:rPr>
              <a:t>U.S</a:t>
            </a:r>
            <a:r>
              <a:rPr lang="tr-TR" dirty="0">
                <a:latin typeface="Segoe UI Semilight" panose="020B0402040204020203" pitchFamily="34" charset="0"/>
                <a:cs typeface="Segoe UI Semilight" panose="020B0402040204020203" pitchFamily="34" charset="0"/>
              </a:rPr>
              <a:t>. </a:t>
            </a:r>
            <a:r>
              <a:rPr lang="tr-TR" dirty="0" err="1" smtClean="0">
                <a:latin typeface="Segoe UI Semilight" panose="020B0402040204020203" pitchFamily="34" charset="0"/>
                <a:cs typeface="Segoe UI Semilight" panose="020B0402040204020203" pitchFamily="34" charset="0"/>
              </a:rPr>
              <a:t>Dollar</a:t>
            </a:r>
            <a:r>
              <a:rPr lang="tr-TR" dirty="0" smtClean="0">
                <a:latin typeface="Segoe UI Semilight" panose="020B0402040204020203" pitchFamily="34" charset="0"/>
                <a:cs typeface="Segoe UI Semilight" panose="020B0402040204020203" pitchFamily="34" charset="0"/>
              </a:rPr>
              <a:t> '</a:t>
            </a:r>
            <a:r>
              <a:rPr lang="tr-TR" dirty="0" err="1" smtClean="0">
                <a:latin typeface="Segoe UI Semilight" panose="020B0402040204020203" pitchFamily="34" charset="0"/>
                <a:cs typeface="Segoe UI Semilight" panose="020B0402040204020203" pitchFamily="34" charset="0"/>
              </a:rPr>
              <a:t>dir</a:t>
            </a:r>
            <a:r>
              <a:rPr lang="tr-TR" dirty="0" smtClean="0">
                <a:latin typeface="Segoe UI Semilight" panose="020B0402040204020203" pitchFamily="34" charset="0"/>
                <a:cs typeface="Segoe UI Semilight" panose="020B0402040204020203" pitchFamily="34" charset="0"/>
              </a:rPr>
              <a:t>.</a:t>
            </a:r>
          </a:p>
          <a:p>
            <a:pPr algn="just"/>
            <a:endParaRPr lang="tr-TR" dirty="0">
              <a:latin typeface="Segoe UI Semilight" panose="020B0402040204020203" pitchFamily="34" charset="0"/>
              <a:cs typeface="Segoe UI Semilight" panose="020B0402040204020203" pitchFamily="34" charset="0"/>
            </a:endParaRPr>
          </a:p>
          <a:p>
            <a:pPr algn="just"/>
            <a:r>
              <a:rPr lang="tr-TR" dirty="0" smtClean="0">
                <a:latin typeface="Segoe UI Semilight" panose="020B0402040204020203" pitchFamily="34" charset="0"/>
                <a:cs typeface="Segoe UI Semilight" panose="020B0402040204020203" pitchFamily="34" charset="0"/>
              </a:rPr>
              <a:t>OPEC’in Ağustos ayında yayımladığı rapora göre </a:t>
            </a:r>
            <a:r>
              <a:rPr lang="tr-TR" dirty="0" err="1" smtClean="0">
                <a:latin typeface="Segoe UI Semilight" panose="020B0402040204020203" pitchFamily="34" charset="0"/>
                <a:cs typeface="Segoe UI Semilight" panose="020B0402040204020203" pitchFamily="34" charset="0"/>
              </a:rPr>
              <a:t>opec</a:t>
            </a:r>
            <a:r>
              <a:rPr lang="tr-TR" dirty="0" smtClean="0">
                <a:latin typeface="Segoe UI Semilight" panose="020B0402040204020203" pitchFamily="34" charset="0"/>
                <a:cs typeface="Segoe UI Semilight" panose="020B0402040204020203" pitchFamily="34" charset="0"/>
              </a:rPr>
              <a:t> basket petrol fiyatları </a:t>
            </a:r>
            <a:r>
              <a:rPr lang="tr-TR" dirty="0" err="1" smtClean="0">
                <a:latin typeface="Segoe UI Semilight" panose="020B0402040204020203" pitchFamily="34" charset="0"/>
                <a:cs typeface="Segoe UI Semilight" panose="020B0402040204020203" pitchFamily="34" charset="0"/>
              </a:rPr>
              <a:t>Temmıuz</a:t>
            </a:r>
            <a:r>
              <a:rPr lang="tr-TR" dirty="0" smtClean="0">
                <a:latin typeface="Segoe UI Semilight" panose="020B0402040204020203" pitchFamily="34" charset="0"/>
                <a:cs typeface="Segoe UI Semilight" panose="020B0402040204020203" pitchFamily="34" charset="0"/>
              </a:rPr>
              <a:t> ayında da yükseliş göstermişti. Ortalama olarak bir önceki aya göre 5,87 dolar yükselerek varil başına 81 dolar seviyelerine geldi. </a:t>
            </a:r>
          </a:p>
          <a:p>
            <a:pPr algn="just"/>
            <a:endParaRPr lang="tr-TR" dirty="0">
              <a:latin typeface="Segoe UI Semilight" panose="020B0402040204020203" pitchFamily="34" charset="0"/>
              <a:cs typeface="Segoe UI Semilight" panose="020B0402040204020203" pitchFamily="34" charset="0"/>
            </a:endParaRPr>
          </a:p>
        </p:txBody>
      </p:sp>
      <p:sp>
        <p:nvSpPr>
          <p:cNvPr id="10" name="Dikdörtgen 9">
            <a:extLst>
              <a:ext uri="{FF2B5EF4-FFF2-40B4-BE49-F238E27FC236}">
                <a16:creationId xmlns="" xmlns:a16="http://schemas.microsoft.com/office/drawing/2014/main" id="{F4128562-84EB-AFA5-822A-D2035675B30A}"/>
              </a:ext>
            </a:extLst>
          </p:cNvPr>
          <p:cNvSpPr/>
          <p:nvPr/>
        </p:nvSpPr>
        <p:spPr>
          <a:xfrm>
            <a:off x="253518" y="9660655"/>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a:extLst>
              <a:ext uri="{FF2B5EF4-FFF2-40B4-BE49-F238E27FC236}">
                <a16:creationId xmlns="" xmlns:a16="http://schemas.microsoft.com/office/drawing/2014/main" id="{BCB32C05-DA74-4CA0-A458-12B8605B41B8}"/>
              </a:ext>
            </a:extLst>
          </p:cNvPr>
          <p:cNvSpPr txBox="1"/>
          <p:nvPr/>
        </p:nvSpPr>
        <p:spPr>
          <a:xfrm rot="5400000">
            <a:off x="5435663" y="8492928"/>
            <a:ext cx="1546441" cy="261610"/>
          </a:xfrm>
          <a:prstGeom prst="rect">
            <a:avLst/>
          </a:prstGeom>
          <a:noFill/>
        </p:spPr>
        <p:txBody>
          <a:bodyPr wrap="square" rtlCol="0">
            <a:spAutoFit/>
          </a:bodyPr>
          <a:lstStyle/>
          <a:p>
            <a:r>
              <a:rPr lang="tr-TR" sz="1100" b="1" i="1" dirty="0">
                <a:latin typeface="Segoe UI Semilight" panose="020B0402040204020203" pitchFamily="34" charset="0"/>
                <a:cs typeface="Segoe UI Semilight" panose="020B0402040204020203" pitchFamily="34" charset="0"/>
              </a:rPr>
              <a:t>Kaynak: </a:t>
            </a:r>
            <a:r>
              <a:rPr lang="tr-TR" sz="1100" i="1" dirty="0">
                <a:latin typeface="Segoe UI Semilight" panose="020B0402040204020203" pitchFamily="34" charset="0"/>
                <a:cs typeface="Segoe UI Semilight" panose="020B0402040204020203" pitchFamily="34" charset="0"/>
              </a:rPr>
              <a:t>OPEC</a:t>
            </a:r>
          </a:p>
        </p:txBody>
      </p:sp>
    </p:spTree>
    <p:extLst>
      <p:ext uri="{BB962C8B-B14F-4D97-AF65-F5344CB8AC3E}">
        <p14:creationId xmlns:p14="http://schemas.microsoft.com/office/powerpoint/2010/main" val="3250526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57" y="335716"/>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1843805" y="716853"/>
            <a:ext cx="3489610" cy="461665"/>
          </a:xfrm>
          <a:prstGeom prst="rect">
            <a:avLst/>
          </a:prstGeom>
          <a:noFill/>
        </p:spPr>
        <p:txBody>
          <a:bodyPr wrap="none" rtlCol="0">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EKONOMİDE BU HAFTA</a:t>
            </a:r>
            <a:endPar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Metin kutusu 5">
            <a:extLst>
              <a:ext uri="{FF2B5EF4-FFF2-40B4-BE49-F238E27FC236}">
                <a16:creationId xmlns="" xmlns:a16="http://schemas.microsoft.com/office/drawing/2014/main" id="{DE3735C2-4A70-B518-0DCD-E7B7DC9F2FB7}"/>
              </a:ext>
            </a:extLst>
          </p:cNvPr>
          <p:cNvSpPr txBox="1"/>
          <p:nvPr/>
        </p:nvSpPr>
        <p:spPr>
          <a:xfrm>
            <a:off x="209057" y="2517987"/>
            <a:ext cx="6411258" cy="369332"/>
          </a:xfrm>
          <a:prstGeom prst="rect">
            <a:avLst/>
          </a:prstGeom>
          <a:noFill/>
        </p:spPr>
        <p:txBody>
          <a:bodyPr wrap="square" rtlCol="0">
            <a:spAutoFit/>
          </a:bodyPr>
          <a:lstStyle/>
          <a:p>
            <a:pPr algn="ctr">
              <a:defRPr/>
            </a:pPr>
            <a:r>
              <a:rPr lang="tr-TR"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Türkiye’nin Risk Primi </a:t>
            </a:r>
            <a:endParaRPr lang="tr-TR" sz="1200"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p:txBody>
      </p:sp>
      <p:sp>
        <p:nvSpPr>
          <p:cNvPr id="10" name="Metin kutusu 9">
            <a:extLst>
              <a:ext uri="{FF2B5EF4-FFF2-40B4-BE49-F238E27FC236}">
                <a16:creationId xmlns="" xmlns:a16="http://schemas.microsoft.com/office/drawing/2014/main" id="{DE3735C2-4A70-B518-0DCD-E7B7DC9F2FB7}"/>
              </a:ext>
            </a:extLst>
          </p:cNvPr>
          <p:cNvSpPr txBox="1"/>
          <p:nvPr/>
        </p:nvSpPr>
        <p:spPr>
          <a:xfrm>
            <a:off x="268359" y="6208508"/>
            <a:ext cx="6411258" cy="369332"/>
          </a:xfrm>
          <a:prstGeom prst="rect">
            <a:avLst/>
          </a:prstGeom>
          <a:noFill/>
        </p:spPr>
        <p:txBody>
          <a:bodyPr wrap="square" rtlCol="0">
            <a:spAutoFit/>
          </a:bodyPr>
          <a:lstStyle/>
          <a:p>
            <a:pPr algn="ctr">
              <a:defRPr/>
            </a:pPr>
            <a:r>
              <a:rPr lang="tr-TR" b="1"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rPr>
              <a:t>Benzin ve Motorin Fiyatları</a:t>
            </a:r>
            <a:endParaRPr lang="tr-TR" sz="1200" dirty="0">
              <a:solidFill>
                <a:prstClr val="black"/>
              </a:solidFill>
              <a:latin typeface="Segoe UI Semilight" panose="020B0402040204020203" pitchFamily="34" charset="0"/>
              <a:ea typeface="Microsoft Sans Serif" panose="020B0604020202020204" pitchFamily="34" charset="0"/>
              <a:cs typeface="Segoe UI Semilight" panose="020B0402040204020203" pitchFamily="34" charset="0"/>
            </a:endParaRPr>
          </a:p>
        </p:txBody>
      </p:sp>
      <p:sp>
        <p:nvSpPr>
          <p:cNvPr id="8" name="Metin kutusu 7">
            <a:extLst>
              <a:ext uri="{FF2B5EF4-FFF2-40B4-BE49-F238E27FC236}">
                <a16:creationId xmlns="" xmlns:a16="http://schemas.microsoft.com/office/drawing/2014/main" id="{1DCD0740-7206-B382-7698-315CAF8ECE56}"/>
              </a:ext>
            </a:extLst>
          </p:cNvPr>
          <p:cNvSpPr txBox="1"/>
          <p:nvPr/>
        </p:nvSpPr>
        <p:spPr>
          <a:xfrm>
            <a:off x="476250" y="5801939"/>
            <a:ext cx="6439877" cy="276999"/>
          </a:xfrm>
          <a:prstGeom prst="rect">
            <a:avLst/>
          </a:prstGeom>
          <a:noFill/>
        </p:spPr>
        <p:txBody>
          <a:bodyPr wrap="square" rtlCol="0">
            <a:spAutoFit/>
          </a:bodyPr>
          <a:lstStyle/>
          <a:p>
            <a:r>
              <a:rPr lang="tr-TR" sz="1200" b="1" dirty="0">
                <a:latin typeface="Segoe UI Semilight" panose="020B0402040204020203" pitchFamily="34" charset="0"/>
                <a:cs typeface="Segoe UI Semilight" panose="020B0402040204020203" pitchFamily="34" charset="0"/>
              </a:rPr>
              <a:t>Kaynak: </a:t>
            </a:r>
            <a:r>
              <a:rPr lang="tr-TR" sz="1200" b="1" dirty="0" err="1">
                <a:latin typeface="Segoe UI Semilight" panose="020B0402040204020203" pitchFamily="34" charset="0"/>
                <a:cs typeface="Segoe UI Semilight" panose="020B0402040204020203" pitchFamily="34" charset="0"/>
                <a:hlinkClick r:id="rId3"/>
              </a:rPr>
              <a:t>Sovereing</a:t>
            </a:r>
            <a:r>
              <a:rPr lang="tr-TR" sz="1200" b="1" dirty="0">
                <a:latin typeface="Segoe UI Semilight" panose="020B0402040204020203" pitchFamily="34" charset="0"/>
                <a:cs typeface="Segoe UI Semilight" panose="020B0402040204020203" pitchFamily="34" charset="0"/>
                <a:hlinkClick r:id="rId3"/>
              </a:rPr>
              <a:t> CDS (worldgovernmentbonds.com)</a:t>
            </a:r>
            <a:endParaRPr lang="tr-TR" sz="1200" b="1" dirty="0">
              <a:latin typeface="Segoe UI Semilight" panose="020B0402040204020203" pitchFamily="34" charset="0"/>
              <a:cs typeface="Segoe UI Semilight" panose="020B0402040204020203" pitchFamily="34" charset="0"/>
            </a:endParaRPr>
          </a:p>
        </p:txBody>
      </p:sp>
      <p:sp>
        <p:nvSpPr>
          <p:cNvPr id="13" name="Metin kutusu 12">
            <a:extLst>
              <a:ext uri="{FF2B5EF4-FFF2-40B4-BE49-F238E27FC236}">
                <a16:creationId xmlns="" xmlns:a16="http://schemas.microsoft.com/office/drawing/2014/main" id="{3CA860DD-DD09-C909-324A-EE0E93FEBEC5}"/>
              </a:ext>
            </a:extLst>
          </p:cNvPr>
          <p:cNvSpPr txBox="1"/>
          <p:nvPr/>
        </p:nvSpPr>
        <p:spPr>
          <a:xfrm>
            <a:off x="368671" y="9400861"/>
            <a:ext cx="6439877" cy="276999"/>
          </a:xfrm>
          <a:prstGeom prst="rect">
            <a:avLst/>
          </a:prstGeom>
          <a:noFill/>
        </p:spPr>
        <p:txBody>
          <a:bodyPr wrap="square" rtlCol="0">
            <a:spAutoFit/>
          </a:bodyPr>
          <a:lstStyle/>
          <a:p>
            <a:r>
              <a:rPr lang="tr-TR" sz="1200" b="1" dirty="0">
                <a:latin typeface="Segoe UI Semilight" panose="020B0402040204020203" pitchFamily="34" charset="0"/>
                <a:cs typeface="Segoe UI Semilight" panose="020B0402040204020203" pitchFamily="34" charset="0"/>
              </a:rPr>
              <a:t>Kaynak: Enerji Piyasası ve Düzenleme Kurumu</a:t>
            </a:r>
          </a:p>
        </p:txBody>
      </p:sp>
      <p:sp>
        <p:nvSpPr>
          <p:cNvPr id="5" name="Dikdörtgen 4">
            <a:extLst>
              <a:ext uri="{FF2B5EF4-FFF2-40B4-BE49-F238E27FC236}">
                <a16:creationId xmlns="" xmlns:a16="http://schemas.microsoft.com/office/drawing/2014/main" id="{28F9C2BF-D72E-97AF-0D43-AB233ADB6573}"/>
              </a:ext>
            </a:extLst>
          </p:cNvPr>
          <p:cNvSpPr/>
          <p:nvPr/>
        </p:nvSpPr>
        <p:spPr>
          <a:xfrm>
            <a:off x="254660" y="9723277"/>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Tree>
    <p:extLst>
      <p:ext uri="{BB962C8B-B14F-4D97-AF65-F5344CB8AC3E}">
        <p14:creationId xmlns:p14="http://schemas.microsoft.com/office/powerpoint/2010/main" val="348545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Metin kutusu 8"/>
          <p:cNvSpPr txBox="1"/>
          <p:nvPr/>
        </p:nvSpPr>
        <p:spPr>
          <a:xfrm>
            <a:off x="1620600" y="1590839"/>
            <a:ext cx="3200363"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rPr>
              <a:t>Türkiye’nin Risk Primi </a:t>
            </a:r>
          </a:p>
        </p:txBody>
      </p:sp>
      <p:sp>
        <p:nvSpPr>
          <p:cNvPr id="3" name="Slayt Numarası Yer Tutucusu 2"/>
          <p:cNvSpPr>
            <a:spLocks noGrp="1"/>
          </p:cNvSpPr>
          <p:nvPr>
            <p:ph type="sldNum" sz="quarter" idx="12"/>
          </p:nvPr>
        </p:nvSpPr>
        <p:spPr>
          <a:xfrm>
            <a:off x="5350831" y="9505295"/>
            <a:ext cx="1543050" cy="5274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34F46-DDF4-4079-A880-D28E14C58A86}"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81" y="95064"/>
            <a:ext cx="6858000" cy="9937633"/>
          </a:xfrm>
          <a:prstGeom prst="rect">
            <a:avLst/>
          </a:prstGeom>
        </p:spPr>
      </p:pic>
    </p:spTree>
    <p:extLst>
      <p:ext uri="{BB962C8B-B14F-4D97-AF65-F5344CB8AC3E}">
        <p14:creationId xmlns:p14="http://schemas.microsoft.com/office/powerpoint/2010/main" val="62877960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4773" y="363471"/>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212523" y="716853"/>
            <a:ext cx="2628284"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FAALİYETLERİMİZ</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2897643" y="1590839"/>
            <a:ext cx="646331" cy="400110"/>
          </a:xfrm>
          <a:prstGeom prst="rect">
            <a:avLst/>
          </a:prstGeom>
          <a:noFill/>
        </p:spPr>
        <p:txBody>
          <a:bodyPr wrap="none" rtlCol="0">
            <a:spAutoFit/>
          </a:bodyPr>
          <a:lstStyle/>
          <a:p>
            <a:pPr lvl="1" algn="ctr" defTabSz="914235">
              <a:defRPr/>
            </a:pP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3</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62598" y="3276442"/>
            <a:ext cx="6439877" cy="3139321"/>
          </a:xfrm>
          <a:prstGeom prst="rect">
            <a:avLst/>
          </a:prstGeom>
          <a:noFill/>
        </p:spPr>
        <p:txBody>
          <a:bodyPr wrap="square" rtlCol="0">
            <a:spAutoFit/>
          </a:bodyPr>
          <a:lstStyle/>
          <a:p>
            <a:pPr marL="182563" lvl="1" algn="just"/>
            <a:r>
              <a:rPr lang="tr-TR" dirty="0" smtClean="0">
                <a:latin typeface="Segoe UI Semilight" panose="020B0402040204020203" pitchFamily="34" charset="0"/>
                <a:cs typeface="Segoe UI Semilight" panose="020B0402040204020203" pitchFamily="34" charset="0"/>
              </a:rPr>
              <a:t>Yılmaz</a:t>
            </a:r>
            <a:r>
              <a:rPr lang="tr-TR" dirty="0">
                <a:latin typeface="Segoe UI Semilight" panose="020B0402040204020203" pitchFamily="34" charset="0"/>
                <a:cs typeface="Segoe UI Semilight" panose="020B0402040204020203" pitchFamily="34" charset="0"/>
              </a:rPr>
              <a:t>, sektörün sorunlarını yakından takip ettiklerini, önümüzdeki hafta açıklanmasını planladıkları Orta Vadeli Program’da gerekli </a:t>
            </a:r>
            <a:r>
              <a:rPr lang="tr-TR" dirty="0" smtClean="0">
                <a:latin typeface="Segoe UI Semilight" panose="020B0402040204020203" pitchFamily="34" charset="0"/>
                <a:cs typeface="Segoe UI Semilight" panose="020B0402040204020203" pitchFamily="34" charset="0"/>
              </a:rPr>
              <a:t>bilgilendirmelerin yapılacağını, </a:t>
            </a:r>
            <a:r>
              <a:rPr lang="tr-TR" dirty="0">
                <a:latin typeface="Segoe UI Semilight" panose="020B0402040204020203" pitchFamily="34" charset="0"/>
                <a:cs typeface="Segoe UI Semilight" panose="020B0402040204020203" pitchFamily="34" charset="0"/>
              </a:rPr>
              <a:t>yatırımların </a:t>
            </a:r>
            <a:r>
              <a:rPr lang="tr-TR" dirty="0" err="1">
                <a:latin typeface="Segoe UI Semilight" panose="020B0402040204020203" pitchFamily="34" charset="0"/>
                <a:cs typeface="Segoe UI Semilight" panose="020B0402040204020203" pitchFamily="34" charset="0"/>
              </a:rPr>
              <a:t>önceliklendirilmesi</a:t>
            </a:r>
            <a:r>
              <a:rPr lang="tr-TR" dirty="0">
                <a:latin typeface="Segoe UI Semilight" panose="020B0402040204020203" pitchFamily="34" charset="0"/>
                <a:cs typeface="Segoe UI Semilight" panose="020B0402040204020203" pitchFamily="34" charset="0"/>
              </a:rPr>
              <a:t> çalışmalarının devam ettiğini ve sektörün fiyat farkına yönelik taleplerini bütçe imkanları çerçevesinde değerlendirdiklerini belirtmiştir.  </a:t>
            </a:r>
            <a:endParaRPr lang="tr-TR" dirty="0" smtClean="0">
              <a:latin typeface="Segoe UI Semilight" panose="020B0402040204020203" pitchFamily="34" charset="0"/>
              <a:cs typeface="Segoe UI Semilight" panose="020B0402040204020203" pitchFamily="34" charset="0"/>
            </a:endParaRPr>
          </a:p>
          <a:p>
            <a:pPr marL="182563" lvl="1" algn="just"/>
            <a:endParaRPr lang="tr-TR" dirty="0">
              <a:latin typeface="Segoe UI Semilight" panose="020B0402040204020203" pitchFamily="34" charset="0"/>
              <a:cs typeface="Segoe UI Semilight" panose="020B0402040204020203" pitchFamily="34" charset="0"/>
            </a:endParaRPr>
          </a:p>
          <a:p>
            <a:pPr marL="182563" lvl="1" algn="just"/>
            <a:r>
              <a:rPr lang="tr-TR" dirty="0" smtClean="0">
                <a:latin typeface="Segoe UI Semilight" panose="020B0402040204020203" pitchFamily="34" charset="0"/>
                <a:cs typeface="Segoe UI Semilight" panose="020B0402040204020203" pitchFamily="34" charset="0"/>
              </a:rPr>
              <a:t>Ziyarete Başkan Celal Koloğlu ile birlikte Başkan Vekilimiz Merdan Hürmeydan, İlhan </a:t>
            </a:r>
            <a:r>
              <a:rPr lang="tr-TR" dirty="0" err="1" smtClean="0">
                <a:latin typeface="Segoe UI Semilight" panose="020B0402040204020203" pitchFamily="34" charset="0"/>
                <a:cs typeface="Segoe UI Semilight" panose="020B0402040204020203" pitchFamily="34" charset="0"/>
              </a:rPr>
              <a:t>Adiloğlu</a:t>
            </a:r>
            <a:r>
              <a:rPr lang="tr-TR" dirty="0" smtClean="0">
                <a:latin typeface="Segoe UI Semilight" panose="020B0402040204020203" pitchFamily="34" charset="0"/>
                <a:cs typeface="Segoe UI Semilight" panose="020B0402040204020203" pitchFamily="34" charset="0"/>
              </a:rPr>
              <a:t>, Yönetim Kurulu Üyemiz Yaşar </a:t>
            </a:r>
            <a:r>
              <a:rPr lang="tr-TR" dirty="0" err="1" smtClean="0">
                <a:latin typeface="Segoe UI Semilight" panose="020B0402040204020203" pitchFamily="34" charset="0"/>
                <a:cs typeface="Segoe UI Semilight" panose="020B0402040204020203" pitchFamily="34" charset="0"/>
              </a:rPr>
              <a:t>Giregiz</a:t>
            </a:r>
            <a:r>
              <a:rPr lang="tr-TR" dirty="0" smtClean="0">
                <a:latin typeface="Segoe UI Semilight" panose="020B0402040204020203" pitchFamily="34" charset="0"/>
                <a:cs typeface="Segoe UI Semilight" panose="020B0402040204020203" pitchFamily="34" charset="0"/>
              </a:rPr>
              <a:t>, Denetleme  Kurulu Başkanımız Mustafa Turan katıldı. </a:t>
            </a:r>
            <a:endParaRPr lang="tr-TR" dirty="0">
              <a:latin typeface="Segoe UI Semilight" panose="020B0402040204020203" pitchFamily="34" charset="0"/>
              <a:cs typeface="Segoe UI Semilight" panose="020B0402040204020203" pitchFamily="34" charset="0"/>
            </a:endParaRPr>
          </a:p>
        </p:txBody>
      </p:sp>
      <p:sp>
        <p:nvSpPr>
          <p:cNvPr id="15" name="Dikdörtgen 14">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616622" y="2581148"/>
            <a:ext cx="5208371" cy="646331"/>
          </a:xfrm>
          <a:prstGeom prst="rect">
            <a:avLst/>
          </a:prstGeom>
          <a:noFill/>
        </p:spPr>
        <p:txBody>
          <a:bodyPr wrap="square" rtlCol="0">
            <a:spAutoFit/>
          </a:bodyPr>
          <a:lstStyle/>
          <a:p>
            <a:pPr algn="ctr"/>
            <a:r>
              <a:rPr lang="tr-TR" b="1" dirty="0" smtClean="0">
                <a:latin typeface="Segoe UI Semilight" panose="020B0402040204020203" pitchFamily="34" charset="0"/>
                <a:cs typeface="Segoe UI Semilight" panose="020B0402040204020203" pitchFamily="34" charset="0"/>
              </a:rPr>
              <a:t>Cumhurbaşkanı Yardımcısı Cevdet Yılmaz Yönetim Kurulumuzca Ziyaret Edildi </a:t>
            </a:r>
            <a:endParaRPr lang="tr-TR" b="1" dirty="0">
              <a:latin typeface="Segoe UI Semilight" panose="020B0402040204020203" pitchFamily="34" charset="0"/>
              <a:cs typeface="Segoe UI Semilight" panose="020B0402040204020203"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237" y="6457454"/>
            <a:ext cx="4535003" cy="3023335"/>
          </a:xfrm>
          <a:prstGeom prst="rect">
            <a:avLst/>
          </a:prstGeom>
        </p:spPr>
      </p:pic>
    </p:spTree>
    <p:extLst>
      <p:ext uri="{BB962C8B-B14F-4D97-AF65-F5344CB8AC3E}">
        <p14:creationId xmlns:p14="http://schemas.microsoft.com/office/powerpoint/2010/main" val="250895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4773" y="363471"/>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212523" y="716853"/>
            <a:ext cx="2628284"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FAALİYETLERİMİZ</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2897643" y="1590839"/>
            <a:ext cx="646331" cy="400110"/>
          </a:xfrm>
          <a:prstGeom prst="rect">
            <a:avLst/>
          </a:prstGeom>
          <a:noFill/>
        </p:spPr>
        <p:txBody>
          <a:bodyPr wrap="none" rtlCol="0">
            <a:spAutoFit/>
          </a:bodyPr>
          <a:lstStyle/>
          <a:p>
            <a:pPr lvl="1" algn="ctr" defTabSz="914235">
              <a:defRPr/>
            </a:pP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4</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149614" y="3529718"/>
            <a:ext cx="6575036" cy="6986528"/>
          </a:xfrm>
          <a:prstGeom prst="rect">
            <a:avLst/>
          </a:prstGeom>
          <a:noFill/>
        </p:spPr>
        <p:txBody>
          <a:bodyPr wrap="square" rtlCol="0">
            <a:spAutoFit/>
          </a:bodyPr>
          <a:lstStyle/>
          <a:p>
            <a:pPr marL="0" lvl="1" algn="just">
              <a:tabLst>
                <a:tab pos="0" algn="l"/>
              </a:tabLst>
            </a:pPr>
            <a:r>
              <a:rPr lang="tr-TR" dirty="0" smtClean="0">
                <a:latin typeface="Segoe UI Semilight" panose="020B0402040204020203" pitchFamily="34" charset="0"/>
                <a:cs typeface="Segoe UI Semilight" panose="020B0402040204020203" pitchFamily="34" charset="0"/>
              </a:rPr>
              <a:t>Yönetim Kurulumuzca son dönemde Bakanlarımıza ziyaretler düzenlenmekte ve sektör sorunlarımıza ilişkin görüşlerimiz sunulan raporlarla aktarılmaktadır. Aktarılan raporların içeriğinde kamu </a:t>
            </a:r>
            <a:r>
              <a:rPr lang="tr-TR" dirty="0">
                <a:latin typeface="Segoe UI Semilight" panose="020B0402040204020203" pitchFamily="34" charset="0"/>
                <a:cs typeface="Segoe UI Semilight" panose="020B0402040204020203" pitchFamily="34" charset="0"/>
              </a:rPr>
              <a:t>yatırımlarının ve sektörün devamlılığının sağlanabilmesi, önemli projelerin bitirilebilmesi ve ekonomiye kazandırılması </a:t>
            </a:r>
            <a:r>
              <a:rPr lang="tr-TR" dirty="0" smtClean="0">
                <a:latin typeface="Segoe UI Semilight" panose="020B0402040204020203" pitchFamily="34" charset="0"/>
                <a:cs typeface="Segoe UI Semilight" panose="020B0402040204020203" pitchFamily="34" charset="0"/>
              </a:rPr>
              <a:t>ilişkin </a:t>
            </a:r>
            <a:r>
              <a:rPr lang="tr-TR" dirty="0">
                <a:latin typeface="Segoe UI Semilight" panose="020B0402040204020203" pitchFamily="34" charset="0"/>
                <a:cs typeface="Segoe UI Semilight" panose="020B0402040204020203" pitchFamily="34" charset="0"/>
              </a:rPr>
              <a:t>aşağıda yer alan </a:t>
            </a:r>
            <a:r>
              <a:rPr lang="tr-TR" dirty="0" smtClean="0">
                <a:latin typeface="Segoe UI Semilight" panose="020B0402040204020203" pitchFamily="34" charset="0"/>
                <a:cs typeface="Segoe UI Semilight" panose="020B0402040204020203" pitchFamily="34" charset="0"/>
              </a:rPr>
              <a:t>önerilerimiz aktarılmıştır.</a:t>
            </a:r>
          </a:p>
          <a:p>
            <a:pPr lvl="1" algn="just"/>
            <a:endParaRPr lang="tr-TR" dirty="0">
              <a:latin typeface="Segoe UI Semilight" panose="020B0402040204020203" pitchFamily="34" charset="0"/>
              <a:cs typeface="Segoe UI Semilight" panose="020B0402040204020203" pitchFamily="34" charset="0"/>
            </a:endParaRPr>
          </a:p>
          <a:p>
            <a:pPr marL="285750" indent="-285750">
              <a:buFont typeface="Wingdings" panose="05000000000000000000" pitchFamily="2" charset="2"/>
              <a:buChar char=""/>
            </a:pPr>
            <a:r>
              <a:rPr lang="tr-TR" dirty="0">
                <a:latin typeface="Segoe UI Semilight" panose="020B0402040204020203" pitchFamily="34" charset="0"/>
                <a:cs typeface="Segoe UI Semilight" panose="020B0402040204020203" pitchFamily="34" charset="0"/>
              </a:rPr>
              <a:t> </a:t>
            </a:r>
            <a:r>
              <a:rPr lang="tr-TR" dirty="0" smtClean="0">
                <a:latin typeface="Segoe UI Semilight" panose="020B0402040204020203" pitchFamily="34" charset="0"/>
                <a:cs typeface="Segoe UI Semilight" panose="020B0402040204020203" pitchFamily="34" charset="0"/>
              </a:rPr>
              <a:t>Bu </a:t>
            </a:r>
            <a:r>
              <a:rPr lang="tr-TR" dirty="0">
                <a:latin typeface="Segoe UI Semilight" panose="020B0402040204020203" pitchFamily="34" charset="0"/>
                <a:cs typeface="Segoe UI Semilight" panose="020B0402040204020203" pitchFamily="34" charset="0"/>
              </a:rPr>
              <a:t>planlama çalışmasını takiben ekonomik geleceği olmayan projelerin şarta bağlı olmaksızın </a:t>
            </a:r>
            <a:r>
              <a:rPr lang="tr-TR" b="1" dirty="0">
                <a:latin typeface="Segoe UI Semilight" panose="020B0402040204020203" pitchFamily="34" charset="0"/>
                <a:cs typeface="Segoe UI Semilight" panose="020B0402040204020203" pitchFamily="34" charset="0"/>
              </a:rPr>
              <a:t>tasfiyesine</a:t>
            </a:r>
            <a:r>
              <a:rPr lang="tr-TR" dirty="0">
                <a:latin typeface="Segoe UI Semilight" panose="020B0402040204020203" pitchFamily="34" charset="0"/>
                <a:cs typeface="Segoe UI Semilight" panose="020B0402040204020203" pitchFamily="34" charset="0"/>
              </a:rPr>
              <a:t> imkan </a:t>
            </a:r>
            <a:r>
              <a:rPr lang="tr-TR" dirty="0" smtClean="0">
                <a:latin typeface="Segoe UI Semilight" panose="020B0402040204020203" pitchFamily="34" charset="0"/>
                <a:cs typeface="Segoe UI Semilight" panose="020B0402040204020203" pitchFamily="34" charset="0"/>
              </a:rPr>
              <a:t>tanınmalıdır. </a:t>
            </a:r>
            <a:endParaRPr lang="tr-TR" dirty="0">
              <a:latin typeface="Segoe UI Semilight" panose="020B0402040204020203" pitchFamily="34" charset="0"/>
              <a:cs typeface="Segoe UI Semilight" panose="020B0402040204020203" pitchFamily="34" charset="0"/>
            </a:endParaRPr>
          </a:p>
          <a:p>
            <a:pPr marL="285750" indent="-285750">
              <a:buFont typeface="Wingdings" panose="05000000000000000000" pitchFamily="2" charset="2"/>
              <a:buChar char=""/>
            </a:pPr>
            <a:r>
              <a:rPr lang="tr-TR" dirty="0">
                <a:latin typeface="Segoe UI Semilight" panose="020B0402040204020203" pitchFamily="34" charset="0"/>
                <a:cs typeface="Segoe UI Semilight" panose="020B0402040204020203" pitchFamily="34" charset="0"/>
              </a:rPr>
              <a:t> </a:t>
            </a:r>
            <a:r>
              <a:rPr lang="tr-TR" dirty="0" smtClean="0">
                <a:latin typeface="Segoe UI Semilight" panose="020B0402040204020203" pitchFamily="34" charset="0"/>
                <a:cs typeface="Segoe UI Semilight" panose="020B0402040204020203" pitchFamily="34" charset="0"/>
              </a:rPr>
              <a:t>Ekonomik </a:t>
            </a:r>
            <a:r>
              <a:rPr lang="tr-TR" dirty="0">
                <a:latin typeface="Segoe UI Semilight" panose="020B0402040204020203" pitchFamily="34" charset="0"/>
                <a:cs typeface="Segoe UI Semilight" panose="020B0402040204020203" pitchFamily="34" charset="0"/>
              </a:rPr>
              <a:t>geleceği olmakla birlikte bir süre yapımına ara verilebilecek projelere </a:t>
            </a:r>
            <a:r>
              <a:rPr lang="tr-TR" b="1" dirty="0">
                <a:latin typeface="Segoe UI Semilight" panose="020B0402040204020203" pitchFamily="34" charset="0"/>
                <a:cs typeface="Segoe UI Semilight" panose="020B0402040204020203" pitchFamily="34" charset="0"/>
              </a:rPr>
              <a:t>uygun süre uzatımları </a:t>
            </a:r>
            <a:r>
              <a:rPr lang="tr-TR" dirty="0">
                <a:latin typeface="Segoe UI Semilight" panose="020B0402040204020203" pitchFamily="34" charset="0"/>
                <a:cs typeface="Segoe UI Semilight" panose="020B0402040204020203" pitchFamily="34" charset="0"/>
              </a:rPr>
              <a:t>verilmesi ve bu süre uzatım kararlarının ilgilileri ile hızla </a:t>
            </a:r>
            <a:r>
              <a:rPr lang="tr-TR" dirty="0" smtClean="0">
                <a:latin typeface="Segoe UI Semilight" panose="020B0402040204020203" pitchFamily="34" charset="0"/>
                <a:cs typeface="Segoe UI Semilight" panose="020B0402040204020203" pitchFamily="34" charset="0"/>
              </a:rPr>
              <a:t>paylaşılmalıdır.</a:t>
            </a:r>
          </a:p>
          <a:p>
            <a:pPr marL="285750" indent="-285750">
              <a:buFont typeface="Wingdings" panose="05000000000000000000" pitchFamily="2" charset="2"/>
              <a:buChar char=""/>
            </a:pPr>
            <a:r>
              <a:rPr lang="tr-TR" dirty="0" smtClean="0">
                <a:latin typeface="Segoe UI Semilight" panose="020B0402040204020203" pitchFamily="34" charset="0"/>
                <a:cs typeface="Segoe UI Semilight" panose="020B0402040204020203" pitchFamily="34" charset="0"/>
              </a:rPr>
              <a:t>Devamına </a:t>
            </a:r>
            <a:r>
              <a:rPr lang="tr-TR" dirty="0">
                <a:latin typeface="Segoe UI Semilight" panose="020B0402040204020203" pitchFamily="34" charset="0"/>
                <a:cs typeface="Segoe UI Semilight" panose="020B0402040204020203" pitchFamily="34" charset="0"/>
              </a:rPr>
              <a:t>karar verilen projelerin yürütümü için, reel piyasa fiyatları ile uyumlu gerçekçi bir </a:t>
            </a:r>
            <a:r>
              <a:rPr lang="tr-TR" b="1" dirty="0">
                <a:latin typeface="Segoe UI Semilight" panose="020B0402040204020203" pitchFamily="34" charset="0"/>
                <a:cs typeface="Segoe UI Semilight" panose="020B0402040204020203" pitchFamily="34" charset="0"/>
              </a:rPr>
              <a:t>fiyat farkı sistemine </a:t>
            </a:r>
            <a:r>
              <a:rPr lang="tr-TR" dirty="0" smtClean="0">
                <a:latin typeface="Segoe UI Semilight" panose="020B0402040204020203" pitchFamily="34" charset="0"/>
                <a:cs typeface="Segoe UI Semilight" panose="020B0402040204020203" pitchFamily="34" charset="0"/>
              </a:rPr>
              <a:t>geçilmelidir.</a:t>
            </a:r>
          </a:p>
          <a:p>
            <a:pPr marL="285750" indent="-285750">
              <a:buFont typeface="Wingdings" panose="05000000000000000000" pitchFamily="2" charset="2"/>
              <a:buChar char=""/>
            </a:pPr>
            <a:r>
              <a:rPr lang="tr-TR" dirty="0" smtClean="0">
                <a:latin typeface="Segoe UI Semilight" panose="020B0402040204020203" pitchFamily="34" charset="0"/>
                <a:cs typeface="Segoe UI Semilight" panose="020B0402040204020203" pitchFamily="34" charset="0"/>
              </a:rPr>
              <a:t>Geçici </a:t>
            </a:r>
            <a:r>
              <a:rPr lang="tr-TR" dirty="0">
                <a:latin typeface="Segoe UI Semilight" panose="020B0402040204020203" pitchFamily="34" charset="0"/>
                <a:cs typeface="Segoe UI Semilight" panose="020B0402040204020203" pitchFamily="34" charset="0"/>
              </a:rPr>
              <a:t>madde 6 kapsamında çıkarılan fiyat farkı esaslarında uygulanmakta olan ve 2023 sonunda yürürlükten kalkacak olan B katsayısının </a:t>
            </a:r>
            <a:r>
              <a:rPr lang="tr-TR" b="1" dirty="0" smtClean="0">
                <a:latin typeface="Segoe UI Semilight" panose="020B0402040204020203" pitchFamily="34" charset="0"/>
                <a:cs typeface="Segoe UI Semilight" panose="020B0402040204020203" pitchFamily="34" charset="0"/>
              </a:rPr>
              <a:t>0.90’</a:t>
            </a:r>
            <a:r>
              <a:rPr lang="tr-TR" dirty="0" smtClean="0">
                <a:latin typeface="Segoe UI Semilight" panose="020B0402040204020203" pitchFamily="34" charset="0"/>
                <a:cs typeface="Segoe UI Semilight" panose="020B0402040204020203" pitchFamily="34" charset="0"/>
              </a:rPr>
              <a:t>dan; </a:t>
            </a:r>
            <a:r>
              <a:rPr lang="tr-TR" b="1" dirty="0">
                <a:latin typeface="Segoe UI Semilight" panose="020B0402040204020203" pitchFamily="34" charset="0"/>
                <a:cs typeface="Segoe UI Semilight" panose="020B0402040204020203" pitchFamily="34" charset="0"/>
              </a:rPr>
              <a:t>1.00</a:t>
            </a:r>
            <a:r>
              <a:rPr lang="tr-TR" dirty="0">
                <a:latin typeface="Segoe UI Semilight" panose="020B0402040204020203" pitchFamily="34" charset="0"/>
                <a:cs typeface="Segoe UI Semilight" panose="020B0402040204020203" pitchFamily="34" charset="0"/>
              </a:rPr>
              <a:t>’a çıkarılması uygulamasının </a:t>
            </a:r>
            <a:r>
              <a:rPr lang="tr-TR" b="1" dirty="0">
                <a:latin typeface="Segoe UI Semilight" panose="020B0402040204020203" pitchFamily="34" charset="0"/>
                <a:cs typeface="Segoe UI Semilight" panose="020B0402040204020203" pitchFamily="34" charset="0"/>
              </a:rPr>
              <a:t>kalıcı hale </a:t>
            </a:r>
            <a:r>
              <a:rPr lang="tr-TR" dirty="0" smtClean="0">
                <a:latin typeface="Segoe UI Semilight" panose="020B0402040204020203" pitchFamily="34" charset="0"/>
                <a:cs typeface="Segoe UI Semilight" panose="020B0402040204020203" pitchFamily="34" charset="0"/>
              </a:rPr>
              <a:t>getirilmelidir. </a:t>
            </a:r>
          </a:p>
          <a:p>
            <a:pPr marL="285750" indent="-285750">
              <a:buFont typeface="Wingdings" panose="05000000000000000000" pitchFamily="2" charset="2"/>
              <a:buChar char=""/>
            </a:pPr>
            <a:r>
              <a:rPr lang="tr-TR" dirty="0" smtClean="0">
                <a:latin typeface="Segoe UI Semilight" panose="020B0402040204020203" pitchFamily="34" charset="0"/>
                <a:cs typeface="Segoe UI Semilight" panose="020B0402040204020203" pitchFamily="34" charset="0"/>
              </a:rPr>
              <a:t>İlaveten </a:t>
            </a:r>
            <a:r>
              <a:rPr lang="tr-TR" dirty="0">
                <a:latin typeface="Segoe UI Semilight" panose="020B0402040204020203" pitchFamily="34" charset="0"/>
                <a:cs typeface="Segoe UI Semilight" panose="020B0402040204020203" pitchFamily="34" charset="0"/>
              </a:rPr>
              <a:t>01.01.2023-31.12.2025 döneminde geçerli olmak üzere geçmiş dönem reel piyasa artışlarını karşılayacak </a:t>
            </a:r>
            <a:r>
              <a:rPr lang="tr-TR" b="1" dirty="0">
                <a:latin typeface="Segoe UI Semilight" panose="020B0402040204020203" pitchFamily="34" charset="0"/>
                <a:cs typeface="Segoe UI Semilight" panose="020B0402040204020203" pitchFamily="34" charset="0"/>
              </a:rPr>
              <a:t>gerçekçi bir ek fiyat farkı </a:t>
            </a:r>
            <a:r>
              <a:rPr lang="tr-TR" b="1" dirty="0" smtClean="0">
                <a:latin typeface="Segoe UI Semilight" panose="020B0402040204020203" pitchFamily="34" charset="0"/>
                <a:cs typeface="Segoe UI Semilight" panose="020B0402040204020203" pitchFamily="34" charset="0"/>
              </a:rPr>
              <a:t>uygulaması </a:t>
            </a:r>
            <a:r>
              <a:rPr lang="tr-TR" dirty="0" smtClean="0">
                <a:latin typeface="Segoe UI Semilight" panose="020B0402040204020203" pitchFamily="34" charset="0"/>
                <a:cs typeface="Segoe UI Semilight" panose="020B0402040204020203" pitchFamily="34" charset="0"/>
              </a:rPr>
              <a:t>getirilmelidir.</a:t>
            </a:r>
            <a:endParaRPr lang="tr-TR" dirty="0">
              <a:latin typeface="Segoe UI Semilight" panose="020B0402040204020203" pitchFamily="34" charset="0"/>
              <a:cs typeface="Segoe UI Semilight" panose="020B0402040204020203" pitchFamily="34" charset="0"/>
            </a:endParaRPr>
          </a:p>
          <a:p>
            <a:pPr marL="285750" indent="-285750">
              <a:buFont typeface="Wingdings" panose="05000000000000000000" pitchFamily="2" charset="2"/>
              <a:buChar char=""/>
            </a:pPr>
            <a:endParaRPr lang="tr-TR" sz="1600" dirty="0">
              <a:latin typeface="Segoe UI Semilight" panose="020B0402040204020203" pitchFamily="34" charset="0"/>
              <a:cs typeface="Segoe UI Semilight" panose="020B0402040204020203" pitchFamily="34" charset="0"/>
            </a:endParaRPr>
          </a:p>
          <a:p>
            <a:pPr lvl="1" algn="just"/>
            <a:endParaRPr lang="tr-TR" dirty="0">
              <a:latin typeface="Segoe UI Semilight" panose="020B0402040204020203" pitchFamily="34" charset="0"/>
              <a:cs typeface="Segoe UI Semilight" panose="020B0402040204020203" pitchFamily="34" charset="0"/>
            </a:endParaRPr>
          </a:p>
          <a:p>
            <a:pPr lvl="1" algn="just"/>
            <a:r>
              <a:rPr lang="tr-TR" dirty="0" smtClean="0">
                <a:latin typeface="Segoe UI Semilight" panose="020B0402040204020203" pitchFamily="34" charset="0"/>
                <a:cs typeface="Segoe UI Semilight" panose="020B0402040204020203" pitchFamily="34" charset="0"/>
              </a:rPr>
              <a:t> </a:t>
            </a:r>
            <a:endParaRPr lang="tr-TR" dirty="0">
              <a:latin typeface="Segoe UI Semilight" panose="020B0402040204020203" pitchFamily="34" charset="0"/>
              <a:cs typeface="Segoe UI Semilight" panose="020B0402040204020203" pitchFamily="34" charset="0"/>
            </a:endParaRPr>
          </a:p>
        </p:txBody>
      </p:sp>
      <p:sp>
        <p:nvSpPr>
          <p:cNvPr id="15" name="Dikdörtgen 14">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284773" y="2606388"/>
            <a:ext cx="6352247" cy="923330"/>
          </a:xfrm>
          <a:prstGeom prst="rect">
            <a:avLst/>
          </a:prstGeom>
          <a:noFill/>
        </p:spPr>
        <p:txBody>
          <a:bodyPr wrap="square" rtlCol="0">
            <a:spAutoFit/>
          </a:bodyPr>
          <a:lstStyle/>
          <a:p>
            <a:pPr algn="ctr"/>
            <a:r>
              <a:rPr lang="tr-TR" b="1" dirty="0" smtClean="0">
                <a:latin typeface="Segoe UI Semilight" panose="020B0402040204020203" pitchFamily="34" charset="0"/>
                <a:cs typeface="Segoe UI Semilight" panose="020B0402040204020203" pitchFamily="34" charset="0"/>
              </a:rPr>
              <a:t>Aşırı Fiyat Artışlarının Kamu Yatırımlarında Yol Açtığı Sorunların Giderilmesine Yönelik Çözüm Önerilerine Yönelik rapor Çalışmamız</a:t>
            </a:r>
            <a:endParaRPr lang="tr-TR"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4945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4773" y="363471"/>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212523" y="716853"/>
            <a:ext cx="2628284"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FAALİYETLERİMİZ</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2897643" y="1590839"/>
            <a:ext cx="646331" cy="400110"/>
          </a:xfrm>
          <a:prstGeom prst="rect">
            <a:avLst/>
          </a:prstGeom>
          <a:noFill/>
        </p:spPr>
        <p:txBody>
          <a:bodyPr wrap="none" rtlCol="0">
            <a:spAutoFit/>
          </a:bodyPr>
          <a:lstStyle/>
          <a:p>
            <a:pPr lvl="1" algn="ctr" defTabSz="914235">
              <a:defRPr/>
            </a:pP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5</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61984" y="3397712"/>
            <a:ext cx="6575036" cy="6986528"/>
          </a:xfrm>
          <a:prstGeom prst="rect">
            <a:avLst/>
          </a:prstGeom>
          <a:noFill/>
        </p:spPr>
        <p:txBody>
          <a:bodyPr wrap="square" rtlCol="0">
            <a:spAutoFit/>
          </a:bodyPr>
          <a:lstStyle/>
          <a:p>
            <a:pPr marL="285750" indent="-285750" algn="just">
              <a:buFont typeface="Wingdings" panose="05000000000000000000" pitchFamily="2" charset="2"/>
              <a:buChar char=""/>
            </a:pPr>
            <a:r>
              <a:rPr lang="tr-TR" dirty="0">
                <a:latin typeface="Segoe UI Semilight" panose="020B0402040204020203" pitchFamily="34" charset="0"/>
                <a:cs typeface="Segoe UI Semilight" panose="020B0402040204020203" pitchFamily="34" charset="0"/>
              </a:rPr>
              <a:t>Yatırımcı </a:t>
            </a:r>
            <a:r>
              <a:rPr lang="tr-TR" dirty="0" smtClean="0">
                <a:latin typeface="Segoe UI Semilight" panose="020B0402040204020203" pitchFamily="34" charset="0"/>
                <a:cs typeface="Segoe UI Semilight" panose="020B0402040204020203" pitchFamily="34" charset="0"/>
              </a:rPr>
              <a:t>idarelerimiz </a:t>
            </a:r>
            <a:r>
              <a:rPr lang="tr-TR" b="1" dirty="0">
                <a:latin typeface="Segoe UI Semilight" panose="020B0402040204020203" pitchFamily="34" charset="0"/>
                <a:cs typeface="Segoe UI Semilight" panose="020B0402040204020203" pitchFamily="34" charset="0"/>
              </a:rPr>
              <a:t>projelerin öncelik </a:t>
            </a:r>
            <a:r>
              <a:rPr lang="tr-TR" dirty="0">
                <a:latin typeface="Segoe UI Semilight" panose="020B0402040204020203" pitchFamily="34" charset="0"/>
                <a:cs typeface="Segoe UI Semilight" panose="020B0402040204020203" pitchFamily="34" charset="0"/>
              </a:rPr>
              <a:t>planlamasını </a:t>
            </a:r>
            <a:r>
              <a:rPr lang="tr-TR" dirty="0" smtClean="0">
                <a:latin typeface="Segoe UI Semilight" panose="020B0402040204020203" pitchFamily="34" charset="0"/>
                <a:cs typeface="Segoe UI Semilight" panose="020B0402040204020203" pitchFamily="34" charset="0"/>
              </a:rPr>
              <a:t>tamamlamalı </a:t>
            </a:r>
            <a:r>
              <a:rPr lang="tr-TR" dirty="0">
                <a:latin typeface="Segoe UI Semilight" panose="020B0402040204020203" pitchFamily="34" charset="0"/>
                <a:cs typeface="Segoe UI Semilight" panose="020B0402040204020203" pitchFamily="34" charset="0"/>
              </a:rPr>
              <a:t>ve sektör temsilcileri ile </a:t>
            </a:r>
            <a:r>
              <a:rPr lang="tr-TR" dirty="0" smtClean="0">
                <a:latin typeface="Segoe UI Semilight" panose="020B0402040204020203" pitchFamily="34" charset="0"/>
                <a:cs typeface="Segoe UI Semilight" panose="020B0402040204020203" pitchFamily="34" charset="0"/>
              </a:rPr>
              <a:t>paylaşmalıdır. </a:t>
            </a:r>
            <a:endParaRPr lang="tr-TR" dirty="0">
              <a:latin typeface="Segoe UI Semilight" panose="020B0402040204020203" pitchFamily="34" charset="0"/>
              <a:cs typeface="Segoe UI Semilight" panose="020B0402040204020203" pitchFamily="34" charset="0"/>
            </a:endParaRPr>
          </a:p>
          <a:p>
            <a:pPr marL="285750" lvl="0" indent="-285750" algn="just">
              <a:buFont typeface="Wingdings" panose="05000000000000000000" pitchFamily="2" charset="2"/>
              <a:buChar char=""/>
            </a:pPr>
            <a:r>
              <a:rPr lang="tr-TR" dirty="0" smtClean="0">
                <a:latin typeface="Segoe UI Semilight" panose="020B0402040204020203" pitchFamily="34" charset="0"/>
                <a:cs typeface="Segoe UI Semilight" panose="020B0402040204020203" pitchFamily="34" charset="0"/>
              </a:rPr>
              <a:t>Bu </a:t>
            </a:r>
            <a:r>
              <a:rPr lang="tr-TR" dirty="0">
                <a:latin typeface="Segoe UI Semilight" panose="020B0402040204020203" pitchFamily="34" charset="0"/>
                <a:cs typeface="Segoe UI Semilight" panose="020B0402040204020203" pitchFamily="34" charset="0"/>
              </a:rPr>
              <a:t>iyileştirme yapılırken de rayiçlerde ve piyasa fiyatlarındaki artış göz önüne alınarak, iyileştirme katsayısının 1,25 olarak revize </a:t>
            </a:r>
            <a:r>
              <a:rPr lang="tr-TR" dirty="0" smtClean="0">
                <a:latin typeface="Segoe UI Semilight" panose="020B0402040204020203" pitchFamily="34" charset="0"/>
                <a:cs typeface="Segoe UI Semilight" panose="020B0402040204020203" pitchFamily="34" charset="0"/>
              </a:rPr>
              <a:t>edilmeli </a:t>
            </a:r>
            <a:r>
              <a:rPr lang="tr-TR" dirty="0">
                <a:latin typeface="Segoe UI Semilight" panose="020B0402040204020203" pitchFamily="34" charset="0"/>
                <a:cs typeface="Segoe UI Semilight" panose="020B0402040204020203" pitchFamily="34" charset="0"/>
              </a:rPr>
              <a:t>ve bu uygulamanın 31.12.2025 yıl sonuna kadar </a:t>
            </a:r>
            <a:r>
              <a:rPr lang="tr-TR" dirty="0" smtClean="0">
                <a:latin typeface="Segoe UI Semilight" panose="020B0402040204020203" pitchFamily="34" charset="0"/>
                <a:cs typeface="Segoe UI Semilight" panose="020B0402040204020203" pitchFamily="34" charset="0"/>
              </a:rPr>
              <a:t>devamı sağlanmalıdır. </a:t>
            </a:r>
            <a:endParaRPr lang="tr-TR" dirty="0">
              <a:latin typeface="Segoe UI Semilight" panose="020B0402040204020203" pitchFamily="34" charset="0"/>
              <a:cs typeface="Segoe UI Semilight" panose="020B0402040204020203" pitchFamily="34" charset="0"/>
            </a:endParaRPr>
          </a:p>
          <a:p>
            <a:pPr marL="285750" indent="-285750" algn="just">
              <a:buFont typeface="Wingdings" panose="05000000000000000000" pitchFamily="2" charset="2"/>
              <a:buChar char=""/>
            </a:pPr>
            <a:r>
              <a:rPr lang="tr-TR" dirty="0" smtClean="0">
                <a:latin typeface="Segoe UI Semilight" panose="020B0402040204020203" pitchFamily="34" charset="0"/>
                <a:cs typeface="Segoe UI Semilight" panose="020B0402040204020203" pitchFamily="34" charset="0"/>
              </a:rPr>
              <a:t>2025 </a:t>
            </a:r>
            <a:r>
              <a:rPr lang="tr-TR" dirty="0">
                <a:latin typeface="Segoe UI Semilight" panose="020B0402040204020203" pitchFamily="34" charset="0"/>
                <a:cs typeface="Segoe UI Semilight" panose="020B0402040204020203" pitchFamily="34" charset="0"/>
              </a:rPr>
              <a:t>yılı sonunda ödenek yetersizliği nedeniyle sözleşme ödeneğinin sağlanamadığı işler için bu sürenin sözleşmede belirtilen ödeneğin sağlandığı tarihe kadar </a:t>
            </a:r>
            <a:r>
              <a:rPr lang="tr-TR" dirty="0" smtClean="0">
                <a:latin typeface="Segoe UI Semilight" panose="020B0402040204020203" pitchFamily="34" charset="0"/>
                <a:cs typeface="Segoe UI Semilight" panose="020B0402040204020203" pitchFamily="34" charset="0"/>
              </a:rPr>
              <a:t>uzatılması sağlanmalıdır. </a:t>
            </a:r>
            <a:endParaRPr lang="tr-TR" dirty="0">
              <a:latin typeface="Segoe UI Semilight" panose="020B0402040204020203" pitchFamily="34" charset="0"/>
              <a:cs typeface="Segoe UI Semilight" panose="020B0402040204020203" pitchFamily="34" charset="0"/>
            </a:endParaRPr>
          </a:p>
          <a:p>
            <a:pPr marL="285750" indent="-285750" algn="just">
              <a:buFont typeface="Wingdings" panose="05000000000000000000" pitchFamily="2" charset="2"/>
              <a:buChar char=""/>
            </a:pPr>
            <a:r>
              <a:rPr lang="tr-TR" dirty="0" smtClean="0">
                <a:latin typeface="Segoe UI Semilight" panose="020B0402040204020203" pitchFamily="34" charset="0"/>
                <a:cs typeface="Segoe UI Semilight" panose="020B0402040204020203" pitchFamily="34" charset="0"/>
              </a:rPr>
              <a:t>İçinde </a:t>
            </a:r>
            <a:r>
              <a:rPr lang="tr-TR" dirty="0">
                <a:latin typeface="Segoe UI Semilight" panose="020B0402040204020203" pitchFamily="34" charset="0"/>
                <a:cs typeface="Segoe UI Semilight" panose="020B0402040204020203" pitchFamily="34" charset="0"/>
              </a:rPr>
              <a:t>bulunduğumuz geçiş döneminde, daha güçlü firmaların işleri bitirmesine imkân tanımak üzere, </a:t>
            </a:r>
            <a:r>
              <a:rPr lang="tr-TR" b="1" dirty="0">
                <a:latin typeface="Segoe UI Semilight" panose="020B0402040204020203" pitchFamily="34" charset="0"/>
                <a:cs typeface="Segoe UI Semilight" panose="020B0402040204020203" pitchFamily="34" charset="0"/>
              </a:rPr>
              <a:t>bir kereye mahsus devir ve tasfiye imkanı getirilmesi</a:t>
            </a:r>
            <a:r>
              <a:rPr lang="tr-TR" dirty="0">
                <a:latin typeface="Segoe UI Semilight" panose="020B0402040204020203" pitchFamily="34" charset="0"/>
                <a:cs typeface="Segoe UI Semilight" panose="020B0402040204020203" pitchFamily="34" charset="0"/>
              </a:rPr>
              <a:t> </a:t>
            </a:r>
            <a:endParaRPr lang="tr-TR" dirty="0" smtClean="0">
              <a:latin typeface="Segoe UI Semilight" panose="020B0402040204020203" pitchFamily="34" charset="0"/>
              <a:cs typeface="Segoe UI Semilight" panose="020B0402040204020203" pitchFamily="34" charset="0"/>
            </a:endParaRPr>
          </a:p>
          <a:p>
            <a:pPr algn="just"/>
            <a:r>
              <a:rPr lang="tr-TR" i="1" dirty="0" smtClean="0">
                <a:latin typeface="Segoe UI Semilight" panose="020B0402040204020203" pitchFamily="34" charset="0"/>
                <a:cs typeface="Segoe UI Semilight" panose="020B0402040204020203" pitchFamily="34" charset="0"/>
              </a:rPr>
              <a:t>(</a:t>
            </a:r>
            <a:r>
              <a:rPr lang="tr-TR" i="1" dirty="0">
                <a:latin typeface="Segoe UI Semilight" panose="020B0402040204020203" pitchFamily="34" charset="0"/>
                <a:cs typeface="Segoe UI Semilight" panose="020B0402040204020203" pitchFamily="34" charset="0"/>
              </a:rPr>
              <a:t>Sözleşmesi imzalanmış ancak ödenek verilememesi/kamulaştırma problemleri veya diğer nedenlerle hiç başlanılamamış işlerde) </a:t>
            </a:r>
            <a:r>
              <a:rPr lang="tr-TR" dirty="0">
                <a:latin typeface="Segoe UI Semilight" panose="020B0402040204020203" pitchFamily="34" charset="0"/>
                <a:cs typeface="Segoe UI Semilight" panose="020B0402040204020203" pitchFamily="34" charset="0"/>
              </a:rPr>
              <a:t>ve bu devir ve tasfiye işlemlerinde kanundan kaynaklanan kısıtlama ve </a:t>
            </a:r>
            <a:r>
              <a:rPr lang="tr-TR" dirty="0" smtClean="0">
                <a:latin typeface="Segoe UI Semilight" panose="020B0402040204020203" pitchFamily="34" charset="0"/>
                <a:cs typeface="Segoe UI Semilight" panose="020B0402040204020203" pitchFamily="34" charset="0"/>
              </a:rPr>
              <a:t>yaptırımlar uygulanmalıdır. </a:t>
            </a:r>
          </a:p>
          <a:p>
            <a:pPr marL="285750" indent="-285750" algn="just">
              <a:buFont typeface="Wingdings" panose="05000000000000000000" pitchFamily="2" charset="2"/>
              <a:buChar char=""/>
            </a:pPr>
            <a:r>
              <a:rPr lang="tr-TR" dirty="0">
                <a:latin typeface="Segoe UI Semilight" panose="020B0402040204020203" pitchFamily="34" charset="0"/>
                <a:cs typeface="Segoe UI Semilight" panose="020B0402040204020203" pitchFamily="34" charset="0"/>
              </a:rPr>
              <a:t>Yüklenicinin kusurundan kaynaklanmayan nedenlerle verilen süre uzatımlarda, </a:t>
            </a:r>
            <a:r>
              <a:rPr lang="tr-TR" dirty="0" smtClean="0">
                <a:latin typeface="Segoe UI Semilight" panose="020B0402040204020203" pitchFamily="34" charset="0"/>
                <a:cs typeface="Segoe UI Semilight" panose="020B0402040204020203" pitchFamily="34" charset="0"/>
              </a:rPr>
              <a:t>ALL-RİSK, </a:t>
            </a:r>
            <a:r>
              <a:rPr lang="tr-TR" dirty="0">
                <a:latin typeface="Segoe UI Semilight" panose="020B0402040204020203" pitchFamily="34" charset="0"/>
                <a:cs typeface="Segoe UI Semilight" panose="020B0402040204020203" pitchFamily="34" charset="0"/>
              </a:rPr>
              <a:t>teminat mektubu masrafları, şantiye genel giderleri gibi zorunlu </a:t>
            </a:r>
            <a:r>
              <a:rPr lang="tr-TR" dirty="0" smtClean="0">
                <a:latin typeface="Segoe UI Semilight" panose="020B0402040204020203" pitchFamily="34" charset="0"/>
                <a:cs typeface="Segoe UI Semilight" panose="020B0402040204020203" pitchFamily="34" charset="0"/>
              </a:rPr>
              <a:t>giderler </a:t>
            </a:r>
            <a:r>
              <a:rPr lang="tr-TR" dirty="0">
                <a:latin typeface="Segoe UI Semilight" panose="020B0402040204020203" pitchFamily="34" charset="0"/>
                <a:cs typeface="Segoe UI Semilight" panose="020B0402040204020203" pitchFamily="34" charset="0"/>
              </a:rPr>
              <a:t>yükleniciye </a:t>
            </a:r>
            <a:r>
              <a:rPr lang="tr-TR" dirty="0" smtClean="0">
                <a:latin typeface="Segoe UI Semilight" panose="020B0402040204020203" pitchFamily="34" charset="0"/>
                <a:cs typeface="Segoe UI Semilight" panose="020B0402040204020203" pitchFamily="34" charset="0"/>
              </a:rPr>
              <a:t>ödenmelidir.</a:t>
            </a:r>
          </a:p>
          <a:p>
            <a:pPr algn="just"/>
            <a:endParaRPr lang="tr-TR" dirty="0">
              <a:latin typeface="Segoe UI Semilight" panose="020B0402040204020203" pitchFamily="34" charset="0"/>
              <a:cs typeface="Segoe UI Semilight" panose="020B0402040204020203" pitchFamily="34" charset="0"/>
            </a:endParaRPr>
          </a:p>
          <a:p>
            <a:pPr algn="just"/>
            <a:r>
              <a:rPr lang="tr-TR" dirty="0" smtClean="0">
                <a:latin typeface="Segoe UI Semilight" panose="020B0402040204020203" pitchFamily="34" charset="0"/>
                <a:cs typeface="Segoe UI Semilight" panose="020B0402040204020203" pitchFamily="34" charset="0"/>
              </a:rPr>
              <a:t>. </a:t>
            </a:r>
            <a:endParaRPr lang="tr-TR" dirty="0">
              <a:latin typeface="Segoe UI Semilight" panose="020B0402040204020203" pitchFamily="34" charset="0"/>
              <a:cs typeface="Segoe UI Semilight" panose="020B0402040204020203" pitchFamily="34" charset="0"/>
            </a:endParaRPr>
          </a:p>
          <a:p>
            <a:pPr algn="just"/>
            <a:endParaRPr lang="tr-TR" dirty="0" smtClean="0">
              <a:latin typeface="Segoe UI Semilight" panose="020B0402040204020203" pitchFamily="34" charset="0"/>
              <a:cs typeface="Segoe UI Semilight" panose="020B0402040204020203" pitchFamily="34" charset="0"/>
            </a:endParaRPr>
          </a:p>
          <a:p>
            <a:pPr algn="just"/>
            <a:endParaRPr lang="tr-TR" dirty="0">
              <a:latin typeface="Segoe UI Semilight" panose="020B0402040204020203" pitchFamily="34" charset="0"/>
              <a:cs typeface="Segoe UI Semilight" panose="020B0402040204020203" pitchFamily="34" charset="0"/>
            </a:endParaRPr>
          </a:p>
        </p:txBody>
      </p:sp>
      <p:sp>
        <p:nvSpPr>
          <p:cNvPr id="15" name="Dikdörtgen 14">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284773" y="2606388"/>
            <a:ext cx="6352247" cy="646331"/>
          </a:xfrm>
          <a:prstGeom prst="rect">
            <a:avLst/>
          </a:prstGeom>
          <a:noFill/>
        </p:spPr>
        <p:txBody>
          <a:bodyPr wrap="square" rtlCol="0">
            <a:spAutoFit/>
          </a:bodyPr>
          <a:lstStyle/>
          <a:p>
            <a:pPr algn="ctr"/>
            <a:r>
              <a:rPr lang="tr-TR" b="1" dirty="0" smtClean="0">
                <a:latin typeface="Segoe UI Semilight" panose="020B0402040204020203" pitchFamily="34" charset="0"/>
                <a:cs typeface="Segoe UI Semilight" panose="020B0402040204020203" pitchFamily="34" charset="0"/>
              </a:rPr>
              <a:t>Aşırı Fiyat Artışlarının Kamu Yatırımlarında Yol Açtığı Sorunların Giderilmesine Yönelik Çözüm Önerilerimiz</a:t>
            </a:r>
            <a:endParaRPr lang="tr-TR"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795515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4773" y="363471"/>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212523" y="716853"/>
            <a:ext cx="2628284"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FAALİYETLERİMİZ</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2897643" y="1590839"/>
            <a:ext cx="646331" cy="400110"/>
          </a:xfrm>
          <a:prstGeom prst="rect">
            <a:avLst/>
          </a:prstGeom>
          <a:noFill/>
        </p:spPr>
        <p:txBody>
          <a:bodyPr wrap="none" rtlCol="0">
            <a:spAutoFit/>
          </a:bodyPr>
          <a:lstStyle/>
          <a:p>
            <a:pPr lvl="1" algn="ctr" defTabSz="914235">
              <a:defRPr/>
            </a:pP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6</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135522" y="5620278"/>
            <a:ext cx="6439877" cy="3693319"/>
          </a:xfrm>
          <a:prstGeom prst="rect">
            <a:avLst/>
          </a:prstGeom>
          <a:noFill/>
        </p:spPr>
        <p:txBody>
          <a:bodyPr wrap="square" rtlCol="0">
            <a:spAutoFit/>
          </a:bodyPr>
          <a:lstStyle/>
          <a:p>
            <a:pPr algn="just"/>
            <a:r>
              <a:rPr lang="tr-TR" b="1" dirty="0" smtClean="0">
                <a:latin typeface="Segoe UI Semilight" panose="020B0402040204020203" pitchFamily="34" charset="0"/>
                <a:cs typeface="Segoe UI Semilight" panose="020B0402040204020203" pitchFamily="34" charset="0"/>
              </a:rPr>
              <a:t>Anayasa </a:t>
            </a:r>
            <a:r>
              <a:rPr lang="tr-TR" b="1" dirty="0">
                <a:latin typeface="Segoe UI Semilight" panose="020B0402040204020203" pitchFamily="34" charset="0"/>
                <a:cs typeface="Segoe UI Semilight" panose="020B0402040204020203" pitchFamily="34" charset="0"/>
              </a:rPr>
              <a:t>Mahkemesi Bireysel Başvuru </a:t>
            </a:r>
            <a:r>
              <a:rPr lang="tr-TR" b="1" dirty="0" smtClean="0">
                <a:latin typeface="Segoe UI Semilight" panose="020B0402040204020203" pitchFamily="34" charset="0"/>
                <a:cs typeface="Segoe UI Semilight" panose="020B0402040204020203" pitchFamily="34" charset="0"/>
              </a:rPr>
              <a:t>Kararları </a:t>
            </a:r>
            <a:r>
              <a:rPr lang="it-IT" b="1" dirty="0" smtClean="0">
                <a:latin typeface="Segoe UI Semilight" panose="020B0402040204020203" pitchFamily="34" charset="0"/>
                <a:cs typeface="Segoe UI Semilight" panose="020B0402040204020203" pitchFamily="34" charset="0"/>
              </a:rPr>
              <a:t>Çerçevesinde </a:t>
            </a:r>
            <a:r>
              <a:rPr lang="it-IT" b="1" dirty="0">
                <a:latin typeface="Segoe UI Semilight" panose="020B0402040204020203" pitchFamily="34" charset="0"/>
                <a:cs typeface="Segoe UI Semilight" panose="020B0402040204020203" pitchFamily="34" charset="0"/>
              </a:rPr>
              <a:t>İş Hukukunun Değerlendirilmesi </a:t>
            </a:r>
            <a:r>
              <a:rPr lang="it-IT" b="1" dirty="0" smtClean="0">
                <a:latin typeface="Segoe UI Semilight" panose="020B0402040204020203" pitchFamily="34" charset="0"/>
                <a:cs typeface="Segoe UI Semilight" panose="020B0402040204020203" pitchFamily="34" charset="0"/>
              </a:rPr>
              <a:t>Semineri</a:t>
            </a:r>
            <a:r>
              <a:rPr lang="tr-TR" b="1" dirty="0" smtClean="0">
                <a:latin typeface="Segoe UI Semilight" panose="020B0402040204020203" pitchFamily="34" charset="0"/>
                <a:cs typeface="Segoe UI Semilight" panose="020B0402040204020203" pitchFamily="34" charset="0"/>
              </a:rPr>
              <a:t> Kitabı okurlarıyla buluştu. </a:t>
            </a:r>
            <a:r>
              <a:rPr lang="tr-TR" dirty="0" smtClean="0">
                <a:latin typeface="Segoe UI Semilight" panose="020B0402040204020203" pitchFamily="34" charset="0"/>
                <a:cs typeface="Segoe UI Semilight" panose="020B0402040204020203" pitchFamily="34" charset="0"/>
              </a:rPr>
              <a:t>Anayasa </a:t>
            </a:r>
            <a:r>
              <a:rPr lang="tr-TR" dirty="0">
                <a:latin typeface="Segoe UI Semilight" panose="020B0402040204020203" pitchFamily="34" charset="0"/>
                <a:cs typeface="Segoe UI Semilight" panose="020B0402040204020203" pitchFamily="34" charset="0"/>
              </a:rPr>
              <a:t>Mahkemesi; </a:t>
            </a:r>
            <a:r>
              <a:rPr lang="tr-TR" dirty="0" smtClean="0">
                <a:latin typeface="Segoe UI Semilight" panose="020B0402040204020203" pitchFamily="34" charset="0"/>
                <a:cs typeface="Segoe UI Semilight" panose="020B0402040204020203" pitchFamily="34" charset="0"/>
              </a:rPr>
              <a:t>bireysel başvurular </a:t>
            </a:r>
            <a:r>
              <a:rPr lang="tr-TR" dirty="0">
                <a:latin typeface="Segoe UI Semilight" panose="020B0402040204020203" pitchFamily="34" charset="0"/>
                <a:cs typeface="Segoe UI Semilight" panose="020B0402040204020203" pitchFamily="34" charset="0"/>
              </a:rPr>
              <a:t>kapsamında, iş </a:t>
            </a:r>
            <a:r>
              <a:rPr lang="tr-TR" dirty="0" smtClean="0">
                <a:latin typeface="Segoe UI Semilight" panose="020B0402040204020203" pitchFamily="34" charset="0"/>
                <a:cs typeface="Segoe UI Semilight" panose="020B0402040204020203" pitchFamily="34" charset="0"/>
              </a:rPr>
              <a:t>hukukuna ilişkin </a:t>
            </a:r>
            <a:r>
              <a:rPr lang="tr-TR" dirty="0">
                <a:latin typeface="Segoe UI Semilight" panose="020B0402040204020203" pitchFamily="34" charset="0"/>
                <a:cs typeface="Segoe UI Semilight" panose="020B0402040204020203" pitchFamily="34" charset="0"/>
              </a:rPr>
              <a:t>aldığı kararlarla, </a:t>
            </a:r>
            <a:r>
              <a:rPr lang="tr-TR" dirty="0" smtClean="0">
                <a:latin typeface="Segoe UI Semilight" panose="020B0402040204020203" pitchFamily="34" charset="0"/>
                <a:cs typeface="Segoe UI Semilight" panose="020B0402040204020203" pitchFamily="34" charset="0"/>
              </a:rPr>
              <a:t>çalışma hayatını </a:t>
            </a:r>
            <a:r>
              <a:rPr lang="tr-TR" dirty="0">
                <a:latin typeface="Segoe UI Semilight" panose="020B0402040204020203" pitchFamily="34" charset="0"/>
                <a:cs typeface="Segoe UI Semilight" panose="020B0402040204020203" pitchFamily="34" charset="0"/>
              </a:rPr>
              <a:t>ve yargılama </a:t>
            </a:r>
            <a:r>
              <a:rPr lang="tr-TR" dirty="0" smtClean="0">
                <a:latin typeface="Segoe UI Semilight" panose="020B0402040204020203" pitchFamily="34" charset="0"/>
                <a:cs typeface="Segoe UI Semilight" panose="020B0402040204020203" pitchFamily="34" charset="0"/>
              </a:rPr>
              <a:t>süreçlerini önemli ölçüde </a:t>
            </a:r>
            <a:r>
              <a:rPr lang="tr-TR" dirty="0">
                <a:latin typeface="Segoe UI Semilight" panose="020B0402040204020203" pitchFamily="34" charset="0"/>
                <a:cs typeface="Segoe UI Semilight" panose="020B0402040204020203" pitchFamily="34" charset="0"/>
              </a:rPr>
              <a:t>etkilemektedir</a:t>
            </a:r>
            <a:r>
              <a:rPr lang="tr-TR" dirty="0" smtClean="0">
                <a:latin typeface="Segoe UI Semilight" panose="020B0402040204020203" pitchFamily="34" charset="0"/>
                <a:cs typeface="Segoe UI Semilight" panose="020B0402040204020203" pitchFamily="34" charset="0"/>
              </a:rPr>
              <a:t>.</a:t>
            </a:r>
          </a:p>
          <a:p>
            <a:pPr algn="just"/>
            <a:endParaRPr lang="tr-TR" dirty="0">
              <a:latin typeface="Segoe UI Semilight" panose="020B0402040204020203" pitchFamily="34" charset="0"/>
              <a:cs typeface="Segoe UI Semilight" panose="020B0402040204020203" pitchFamily="34" charset="0"/>
            </a:endParaRPr>
          </a:p>
          <a:p>
            <a:pPr algn="just"/>
            <a:r>
              <a:rPr lang="tr-TR" dirty="0">
                <a:latin typeface="Segoe UI Semilight" panose="020B0402040204020203" pitchFamily="34" charset="0"/>
                <a:cs typeface="Segoe UI Semilight" panose="020B0402040204020203" pitchFamily="34" charset="0"/>
              </a:rPr>
              <a:t>Bu kararlar hakkında </a:t>
            </a:r>
            <a:r>
              <a:rPr lang="tr-TR" dirty="0" smtClean="0">
                <a:latin typeface="Segoe UI Semilight" panose="020B0402040204020203" pitchFamily="34" charset="0"/>
                <a:cs typeface="Segoe UI Semilight" panose="020B0402040204020203" pitchFamily="34" charset="0"/>
              </a:rPr>
              <a:t>uygulayıcıların bilgilendirilmesi</a:t>
            </a:r>
            <a:r>
              <a:rPr lang="tr-TR" dirty="0">
                <a:latin typeface="Segoe UI Semilight" panose="020B0402040204020203" pitchFamily="34" charset="0"/>
                <a:cs typeface="Segoe UI Semilight" panose="020B0402040204020203" pitchFamily="34" charset="0"/>
              </a:rPr>
              <a:t>, kararların</a:t>
            </a:r>
          </a:p>
          <a:p>
            <a:pPr algn="just"/>
            <a:r>
              <a:rPr lang="tr-TR" dirty="0">
                <a:latin typeface="Segoe UI Semilight" panose="020B0402040204020203" pitchFamily="34" charset="0"/>
                <a:cs typeface="Segoe UI Semilight" panose="020B0402040204020203" pitchFamily="34" charset="0"/>
              </a:rPr>
              <a:t>akademik ve yargısal bakış </a:t>
            </a:r>
            <a:r>
              <a:rPr lang="tr-TR" dirty="0" smtClean="0">
                <a:latin typeface="Segoe UI Semilight" panose="020B0402040204020203" pitchFamily="34" charset="0"/>
                <a:cs typeface="Segoe UI Semilight" panose="020B0402040204020203" pitchFamily="34" charset="0"/>
              </a:rPr>
              <a:t>acısı ile </a:t>
            </a:r>
            <a:r>
              <a:rPr lang="tr-TR" dirty="0">
                <a:latin typeface="Segoe UI Semilight" panose="020B0402040204020203" pitchFamily="34" charset="0"/>
                <a:cs typeface="Segoe UI Semilight" panose="020B0402040204020203" pitchFamily="34" charset="0"/>
              </a:rPr>
              <a:t>değerlendirilebilmesi amacıyla</a:t>
            </a:r>
            <a:r>
              <a:rPr lang="tr-TR" dirty="0" smtClean="0">
                <a:latin typeface="Segoe UI Semilight" panose="020B0402040204020203" pitchFamily="34" charset="0"/>
                <a:cs typeface="Segoe UI Semilight" panose="020B0402040204020203" pitchFamily="34" charset="0"/>
              </a:rPr>
              <a:t>, Ankara </a:t>
            </a:r>
            <a:r>
              <a:rPr lang="tr-TR" dirty="0">
                <a:latin typeface="Segoe UI Semilight" panose="020B0402040204020203" pitchFamily="34" charset="0"/>
                <a:cs typeface="Segoe UI Semilight" panose="020B0402040204020203" pitchFamily="34" charset="0"/>
              </a:rPr>
              <a:t>Sosyal Bilimler Ü</a:t>
            </a:r>
            <a:r>
              <a:rPr lang="tr-TR" dirty="0" smtClean="0">
                <a:latin typeface="Segoe UI Semilight" panose="020B0402040204020203" pitchFamily="34" charset="0"/>
                <a:cs typeface="Segoe UI Semilight" panose="020B0402040204020203" pitchFamily="34" charset="0"/>
              </a:rPr>
              <a:t>niversitesi </a:t>
            </a:r>
            <a:r>
              <a:rPr lang="es-ES" dirty="0" smtClean="0">
                <a:latin typeface="Segoe UI Semilight" panose="020B0402040204020203" pitchFamily="34" charset="0"/>
                <a:cs typeface="Segoe UI Semilight" panose="020B0402040204020203" pitchFamily="34" charset="0"/>
              </a:rPr>
              <a:t>ve </a:t>
            </a:r>
            <a:r>
              <a:rPr lang="es-ES" dirty="0">
                <a:latin typeface="Segoe UI Semilight" panose="020B0402040204020203" pitchFamily="34" charset="0"/>
                <a:cs typeface="Segoe UI Semilight" panose="020B0402040204020203" pitchFamily="34" charset="0"/>
              </a:rPr>
              <a:t>İNTES iş birliğinde “</a:t>
            </a:r>
            <a:r>
              <a:rPr lang="es-ES" dirty="0" smtClean="0">
                <a:latin typeface="Segoe UI Semilight" panose="020B0402040204020203" pitchFamily="34" charset="0"/>
                <a:cs typeface="Segoe UI Semilight" panose="020B0402040204020203" pitchFamily="34" charset="0"/>
              </a:rPr>
              <a:t>Anayasa</a:t>
            </a:r>
            <a:r>
              <a:rPr lang="tr-TR" dirty="0" smtClean="0">
                <a:latin typeface="Segoe UI Semilight" panose="020B0402040204020203" pitchFamily="34" charset="0"/>
                <a:cs typeface="Segoe UI Semilight" panose="020B0402040204020203" pitchFamily="34" charset="0"/>
              </a:rPr>
              <a:t>  Mahkemesi </a:t>
            </a:r>
            <a:r>
              <a:rPr lang="tr-TR" dirty="0">
                <a:latin typeface="Segoe UI Semilight" panose="020B0402040204020203" pitchFamily="34" charset="0"/>
                <a:cs typeface="Segoe UI Semilight" panose="020B0402040204020203" pitchFamily="34" charset="0"/>
              </a:rPr>
              <a:t>Bireysel Başvuru</a:t>
            </a:r>
          </a:p>
          <a:p>
            <a:pPr algn="just"/>
            <a:r>
              <a:rPr lang="tr-TR" dirty="0">
                <a:latin typeface="Segoe UI Semilight" panose="020B0402040204020203" pitchFamily="34" charset="0"/>
                <a:cs typeface="Segoe UI Semilight" panose="020B0402040204020203" pitchFamily="34" charset="0"/>
              </a:rPr>
              <a:t>Kararları </a:t>
            </a:r>
            <a:r>
              <a:rPr lang="tr-TR" dirty="0" smtClean="0">
                <a:latin typeface="Segoe UI Semilight" panose="020B0402040204020203" pitchFamily="34" charset="0"/>
                <a:cs typeface="Segoe UI Semilight" panose="020B0402040204020203" pitchFamily="34" charset="0"/>
              </a:rPr>
              <a:t>Çerçevesinde </a:t>
            </a:r>
            <a:r>
              <a:rPr lang="tr-TR" dirty="0">
                <a:latin typeface="Segoe UI Semilight" panose="020B0402040204020203" pitchFamily="34" charset="0"/>
                <a:cs typeface="Segoe UI Semilight" panose="020B0402040204020203" pitchFamily="34" charset="0"/>
              </a:rPr>
              <a:t>İş </a:t>
            </a:r>
            <a:r>
              <a:rPr lang="tr-TR" dirty="0" smtClean="0">
                <a:latin typeface="Segoe UI Semilight" panose="020B0402040204020203" pitchFamily="34" charset="0"/>
                <a:cs typeface="Segoe UI Semilight" panose="020B0402040204020203" pitchFamily="34" charset="0"/>
              </a:rPr>
              <a:t>Hukukunun Değerlendirilmesi </a:t>
            </a:r>
            <a:r>
              <a:rPr lang="tr-TR" dirty="0">
                <a:latin typeface="Segoe UI Semilight" panose="020B0402040204020203" pitchFamily="34" charset="0"/>
                <a:cs typeface="Segoe UI Semilight" panose="020B0402040204020203" pitchFamily="34" charset="0"/>
              </a:rPr>
              <a:t>Semineri</a:t>
            </a:r>
            <a:r>
              <a:rPr lang="tr-TR" dirty="0" smtClean="0">
                <a:latin typeface="Segoe UI Semilight" panose="020B0402040204020203" pitchFamily="34" charset="0"/>
                <a:cs typeface="Segoe UI Semilight" panose="020B0402040204020203" pitchFamily="34" charset="0"/>
              </a:rPr>
              <a:t>” gerçekleştirilmiştir. </a:t>
            </a:r>
            <a:r>
              <a:rPr lang="es-ES" dirty="0" smtClean="0">
                <a:latin typeface="Segoe UI Semilight" panose="020B0402040204020203" pitchFamily="34" charset="0"/>
                <a:cs typeface="Segoe UI Semilight" panose="020B0402040204020203" pitchFamily="34" charset="0"/>
              </a:rPr>
              <a:t>Eser</a:t>
            </a:r>
            <a:r>
              <a:rPr lang="es-ES" dirty="0">
                <a:latin typeface="Segoe UI Semilight" panose="020B0402040204020203" pitchFamily="34" charset="0"/>
                <a:cs typeface="Segoe UI Semilight" panose="020B0402040204020203" pitchFamily="34" charset="0"/>
              </a:rPr>
              <a:t>, Seminer'de yapılan sunumları </a:t>
            </a:r>
            <a:r>
              <a:rPr lang="es-ES" dirty="0" smtClean="0">
                <a:latin typeface="Segoe UI Semilight" panose="020B0402040204020203" pitchFamily="34" charset="0"/>
                <a:cs typeface="Segoe UI Semilight" panose="020B0402040204020203" pitchFamily="34" charset="0"/>
              </a:rPr>
              <a:t>ve</a:t>
            </a:r>
            <a:r>
              <a:rPr lang="tr-TR" dirty="0" smtClean="0">
                <a:latin typeface="Segoe UI Semilight" panose="020B0402040204020203" pitchFamily="34" charset="0"/>
                <a:cs typeface="Segoe UI Semilight" panose="020B0402040204020203" pitchFamily="34" charset="0"/>
              </a:rPr>
              <a:t> soru-cevapları içermektedir</a:t>
            </a:r>
            <a:endParaRPr lang="tr-TR" dirty="0">
              <a:latin typeface="Segoe UI Semilight" panose="020B0402040204020203" pitchFamily="34" charset="0"/>
              <a:cs typeface="Segoe UI Semilight" panose="020B0402040204020203" pitchFamily="34" charset="0"/>
            </a:endParaRPr>
          </a:p>
        </p:txBody>
      </p:sp>
      <p:sp>
        <p:nvSpPr>
          <p:cNvPr id="15" name="Dikdörtgen 14">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153" y="2738959"/>
            <a:ext cx="4336613" cy="3565332"/>
          </a:xfrm>
          <a:prstGeom prst="rect">
            <a:avLst/>
          </a:prstGeom>
        </p:spPr>
      </p:pic>
      <p:sp>
        <p:nvSpPr>
          <p:cNvPr id="11" name="Metin kutusu 10"/>
          <p:cNvSpPr txBox="1"/>
          <p:nvPr/>
        </p:nvSpPr>
        <p:spPr>
          <a:xfrm>
            <a:off x="616622" y="2630111"/>
            <a:ext cx="5208371" cy="369332"/>
          </a:xfrm>
          <a:prstGeom prst="rect">
            <a:avLst/>
          </a:prstGeom>
          <a:noFill/>
        </p:spPr>
        <p:txBody>
          <a:bodyPr wrap="square" rtlCol="0">
            <a:spAutoFit/>
          </a:bodyPr>
          <a:lstStyle/>
          <a:p>
            <a:pPr algn="ctr"/>
            <a:r>
              <a:rPr lang="tr-TR" dirty="0" smtClean="0"/>
              <a:t>İNŞAAT SANAYİ YAYINLARI</a:t>
            </a:r>
            <a:endParaRPr lang="tr-TR" dirty="0"/>
          </a:p>
        </p:txBody>
      </p:sp>
    </p:spTree>
    <p:extLst>
      <p:ext uri="{BB962C8B-B14F-4D97-AF65-F5344CB8AC3E}">
        <p14:creationId xmlns:p14="http://schemas.microsoft.com/office/powerpoint/2010/main" val="1391726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4773" y="363471"/>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212523" y="716853"/>
            <a:ext cx="2628284"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FAALİYETLERİMİZ</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2897643" y="1590839"/>
            <a:ext cx="646331" cy="400110"/>
          </a:xfrm>
          <a:prstGeom prst="rect">
            <a:avLst/>
          </a:prstGeom>
          <a:noFill/>
        </p:spPr>
        <p:txBody>
          <a:bodyPr wrap="none" rtlCol="0">
            <a:spAutoFit/>
          </a:bodyPr>
          <a:lstStyle/>
          <a:p>
            <a:pPr lvl="1" algn="ctr" defTabSz="914235">
              <a:defRPr/>
            </a:pP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7</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15" name="Dikdörtgen 14">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856103" y="2578128"/>
            <a:ext cx="5208371" cy="369332"/>
          </a:xfrm>
          <a:prstGeom prst="rect">
            <a:avLst/>
          </a:prstGeom>
          <a:noFill/>
        </p:spPr>
        <p:txBody>
          <a:bodyPr wrap="square" rtlCol="0">
            <a:spAutoFit/>
          </a:bodyPr>
          <a:lstStyle/>
          <a:p>
            <a:pPr algn="ctr"/>
            <a:r>
              <a:rPr lang="tr-TR" dirty="0" smtClean="0"/>
              <a:t>DEPREM AKLIMIZDA KALMALI-İTÜ VAKFI YAYINLARI  </a:t>
            </a: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41484">
            <a:off x="2213045" y="3221504"/>
            <a:ext cx="1621560" cy="21206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Metin kutusu 12">
            <a:extLst>
              <a:ext uri="{FF2B5EF4-FFF2-40B4-BE49-F238E27FC236}">
                <a16:creationId xmlns="" xmlns:a16="http://schemas.microsoft.com/office/drawing/2014/main" id="{E03A54A3-30B2-5BA4-6E8B-8321FCBCDDDE}"/>
              </a:ext>
            </a:extLst>
          </p:cNvPr>
          <p:cNvSpPr txBox="1"/>
          <p:nvPr/>
        </p:nvSpPr>
        <p:spPr>
          <a:xfrm>
            <a:off x="209061" y="5099948"/>
            <a:ext cx="6439877" cy="4555093"/>
          </a:xfrm>
          <a:prstGeom prst="rect">
            <a:avLst/>
          </a:prstGeom>
          <a:noFill/>
        </p:spPr>
        <p:txBody>
          <a:bodyPr wrap="square" rtlCol="0">
            <a:spAutoFit/>
          </a:bodyPr>
          <a:lstStyle/>
          <a:p>
            <a:pPr algn="just"/>
            <a:r>
              <a:rPr lang="tr-TR" dirty="0" smtClean="0">
                <a:latin typeface="Segoe UI Semilight" panose="020B0402040204020203" pitchFamily="34" charset="0"/>
                <a:cs typeface="Segoe UI Semilight" panose="020B0402040204020203" pitchFamily="34" charset="0"/>
              </a:rPr>
              <a:t>İTÜ Vakfı’nın Deprem Aklımızda Kalmalı Nisan-Ağustos sayısında Yönetim Kurulu Başkanımız Celal Koloğlu </a:t>
            </a:r>
            <a:r>
              <a:rPr lang="tr-TR" b="1" dirty="0" smtClean="0">
                <a:latin typeface="Segoe UI Semilight" panose="020B0402040204020203" pitchFamily="34" charset="0"/>
                <a:cs typeface="Segoe UI Semilight" panose="020B0402040204020203" pitchFamily="34" charset="0"/>
              </a:rPr>
              <a:t>da Yeni Yüzyılda Yetkin Mühendislikten Yetkin Müteahhitliğe</a:t>
            </a:r>
            <a:r>
              <a:rPr lang="tr-TR" dirty="0" smtClean="0">
                <a:latin typeface="Segoe UI Semilight" panose="020B0402040204020203" pitchFamily="34" charset="0"/>
                <a:cs typeface="Segoe UI Semilight" panose="020B0402040204020203" pitchFamily="34" charset="0"/>
              </a:rPr>
              <a:t> konulu </a:t>
            </a:r>
            <a:r>
              <a:rPr lang="tr-TR" sz="2000" dirty="0" smtClean="0">
                <a:latin typeface="Segoe UI Semilight" panose="020B0402040204020203" pitchFamily="34" charset="0"/>
                <a:cs typeface="Segoe UI Semilight" panose="020B0402040204020203" pitchFamily="34" charset="0"/>
              </a:rPr>
              <a:t>makalesi derginin 39’ uncu sayfasında yer</a:t>
            </a:r>
            <a:r>
              <a:rPr lang="tr-TR" dirty="0" smtClean="0">
                <a:latin typeface="Segoe UI Semilight" panose="020B0402040204020203" pitchFamily="34" charset="0"/>
                <a:cs typeface="Segoe UI Semilight" panose="020B0402040204020203" pitchFamily="34" charset="0"/>
              </a:rPr>
              <a:t> aldı. Yazının tamamı ve dergiye </a:t>
            </a:r>
            <a:r>
              <a:rPr lang="tr-TR" dirty="0" smtClean="0">
                <a:latin typeface="Segoe UI Semilight" panose="020B0402040204020203" pitchFamily="34" charset="0"/>
                <a:cs typeface="Segoe UI Semilight" panose="020B0402040204020203" pitchFamily="34" charset="0"/>
                <a:hlinkClick r:id="rId4"/>
              </a:rPr>
              <a:t>bağlantıdan</a:t>
            </a:r>
            <a:r>
              <a:rPr lang="tr-TR" dirty="0" smtClean="0">
                <a:latin typeface="Segoe UI Semilight" panose="020B0402040204020203" pitchFamily="34" charset="0"/>
                <a:cs typeface="Segoe UI Semilight" panose="020B0402040204020203" pitchFamily="34" charset="0"/>
              </a:rPr>
              <a:t> erişebilirsiniz. </a:t>
            </a:r>
          </a:p>
          <a:p>
            <a:pPr algn="just"/>
            <a:endParaRPr lang="tr-TR" dirty="0">
              <a:latin typeface="Segoe UI Semilight" panose="020B0402040204020203" pitchFamily="34" charset="0"/>
              <a:cs typeface="Segoe UI Semilight" panose="020B0402040204020203" pitchFamily="34" charset="0"/>
            </a:endParaRPr>
          </a:p>
          <a:p>
            <a:pPr algn="just"/>
            <a:r>
              <a:rPr lang="tr-TR" dirty="0" smtClean="0">
                <a:latin typeface="Segoe UI Semilight" panose="020B0402040204020203" pitchFamily="34" charset="0"/>
                <a:cs typeface="Segoe UI Semilight" panose="020B0402040204020203" pitchFamily="34" charset="0"/>
              </a:rPr>
              <a:t>Deprem olgusunu tüm ayrıntıları ile inceleyen bu yayında Deprem Aklımızda Kalmalı, Deprem Yapı Bilimleri, Planlama, Kentleşme ve Hukuk, Deprem/Afet Yönetimi konuları işin en önemli uzmanlarınca işlenmiş. </a:t>
            </a:r>
          </a:p>
          <a:p>
            <a:pPr algn="just"/>
            <a:endParaRPr lang="tr-TR" dirty="0">
              <a:latin typeface="Segoe UI Semilight" panose="020B0402040204020203" pitchFamily="34" charset="0"/>
              <a:cs typeface="Segoe UI Semilight" panose="020B0402040204020203" pitchFamily="34" charset="0"/>
            </a:endParaRPr>
          </a:p>
          <a:p>
            <a:pPr algn="just"/>
            <a:r>
              <a:rPr lang="tr-TR" dirty="0" smtClean="0">
                <a:latin typeface="Segoe UI Semilight" panose="020B0402040204020203" pitchFamily="34" charset="0"/>
                <a:cs typeface="Segoe UI Semilight" panose="020B0402040204020203" pitchFamily="34" charset="0"/>
              </a:rPr>
              <a:t>Koloğlu «</a:t>
            </a:r>
            <a:r>
              <a:rPr lang="tr-TR" i="1" dirty="0" smtClean="0">
                <a:latin typeface="Segoe UI Semilight" panose="020B0402040204020203" pitchFamily="34" charset="0"/>
                <a:cs typeface="Segoe UI Semilight" panose="020B0402040204020203" pitchFamily="34" charset="0"/>
              </a:rPr>
              <a:t>Müteahhitliği basit bir ticari faaliyet olarak değerlendirme yaklaşımı sorunların çözümünde ana engellerden birisidir. Deprem riski yüksek bölgelerde, yapım işlerini üstlenecek müteahhitlerde daha yüksek yeterlilik kriterleri aranmalı bu kriterleri sağlamayanlara yapım izni verilmemelidir.»</a:t>
            </a:r>
            <a:endParaRPr lang="tr-TR" i="1"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82885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4773" y="363471"/>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212523" y="716853"/>
            <a:ext cx="1675780" cy="461665"/>
          </a:xfrm>
          <a:prstGeom prst="rect">
            <a:avLst/>
          </a:prstGeom>
          <a:noFill/>
        </p:spPr>
        <p:txBody>
          <a:bodyPr wrap="none" rtlCol="0">
            <a:spAutoFit/>
          </a:bodyPr>
          <a:lstStyle/>
          <a:p>
            <a:pPr defTabSz="914235">
              <a:defRPr/>
            </a:pPr>
            <a:r>
              <a:rPr lang="tr-TR" sz="2400" b="1" dirty="0" smtClean="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SEKTÖREL </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2897643" y="1590839"/>
            <a:ext cx="646331" cy="400110"/>
          </a:xfrm>
          <a:prstGeom prst="rect">
            <a:avLst/>
          </a:prstGeom>
          <a:noFill/>
        </p:spPr>
        <p:txBody>
          <a:bodyPr wrap="none" rtlCol="0">
            <a:spAutoFit/>
          </a:bodyPr>
          <a:lstStyle/>
          <a:p>
            <a:pPr lvl="1" algn="ctr" defTabSz="914235">
              <a:defRPr/>
            </a:pP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8</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15" name="Dikdörtgen 14">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1" name="Metin kutusu 10"/>
          <p:cNvSpPr txBox="1"/>
          <p:nvPr/>
        </p:nvSpPr>
        <p:spPr>
          <a:xfrm>
            <a:off x="284773" y="2491611"/>
            <a:ext cx="6037778" cy="646331"/>
          </a:xfrm>
          <a:prstGeom prst="rect">
            <a:avLst/>
          </a:prstGeom>
          <a:noFill/>
        </p:spPr>
        <p:txBody>
          <a:bodyPr wrap="square" rtlCol="0">
            <a:spAutoFit/>
          </a:bodyPr>
          <a:lstStyle/>
          <a:p>
            <a:pPr algn="ctr"/>
            <a:r>
              <a:rPr lang="tr-TR" b="1" dirty="0" err="1" smtClean="0">
                <a:latin typeface="Segoe UI Semilight" panose="020B0402040204020203" pitchFamily="34" charset="0"/>
                <a:cs typeface="Segoe UI Semilight" panose="020B0402040204020203" pitchFamily="34" charset="0"/>
              </a:rPr>
              <a:t>ASO’nın</a:t>
            </a:r>
            <a:r>
              <a:rPr lang="tr-TR" b="1" dirty="0" smtClean="0">
                <a:latin typeface="Segoe UI Semilight" panose="020B0402040204020203" pitchFamily="34" charset="0"/>
                <a:cs typeface="Segoe UI Semilight" panose="020B0402040204020203" pitchFamily="34" charset="0"/>
              </a:rPr>
              <a:t> </a:t>
            </a:r>
            <a:r>
              <a:rPr lang="tr-TR" b="1" dirty="0" err="1" smtClean="0">
                <a:latin typeface="Segoe UI Semilight" panose="020B0402040204020203" pitchFamily="34" charset="0"/>
                <a:cs typeface="Segoe UI Semilight" panose="020B0402040204020203" pitchFamily="34" charset="0"/>
              </a:rPr>
              <a:t>Mevlis</a:t>
            </a:r>
            <a:r>
              <a:rPr lang="tr-TR" b="1" dirty="0" smtClean="0">
                <a:latin typeface="Segoe UI Semilight" panose="020B0402040204020203" pitchFamily="34" charset="0"/>
                <a:cs typeface="Segoe UI Semilight" panose="020B0402040204020203" pitchFamily="34" charset="0"/>
              </a:rPr>
              <a:t> Toplantısı Bakan Vedat Işıkhan’ın Katılımlarıyla Gerçekleşti.  </a:t>
            </a:r>
            <a:endParaRPr lang="tr-TR" b="1" dirty="0">
              <a:latin typeface="Segoe UI Semilight" panose="020B0402040204020203" pitchFamily="34" charset="0"/>
              <a:cs typeface="Segoe UI Semilight" panose="020B0402040204020203" pitchFamily="34" charset="0"/>
            </a:endParaRPr>
          </a:p>
        </p:txBody>
      </p:sp>
      <p:sp>
        <p:nvSpPr>
          <p:cNvPr id="13" name="Metin kutusu 12">
            <a:extLst>
              <a:ext uri="{FF2B5EF4-FFF2-40B4-BE49-F238E27FC236}">
                <a16:creationId xmlns="" xmlns:a16="http://schemas.microsoft.com/office/drawing/2014/main" id="{E03A54A3-30B2-5BA4-6E8B-8321FCBCDDDE}"/>
              </a:ext>
            </a:extLst>
          </p:cNvPr>
          <p:cNvSpPr txBox="1"/>
          <p:nvPr/>
        </p:nvSpPr>
        <p:spPr>
          <a:xfrm>
            <a:off x="0" y="3092453"/>
            <a:ext cx="6439877" cy="2862322"/>
          </a:xfrm>
          <a:prstGeom prst="rect">
            <a:avLst/>
          </a:prstGeom>
          <a:noFill/>
        </p:spPr>
        <p:txBody>
          <a:bodyPr wrap="square" rtlCol="0">
            <a:spAutoFit/>
          </a:bodyPr>
          <a:lstStyle/>
          <a:p>
            <a:pPr algn="just"/>
            <a:r>
              <a:rPr lang="tr-TR" dirty="0">
                <a:latin typeface="Segoe UI Semilight" panose="020B0402040204020203" pitchFamily="34" charset="0"/>
                <a:cs typeface="Segoe UI Semilight" panose="020B0402040204020203" pitchFamily="34" charset="0"/>
              </a:rPr>
              <a:t>Ankara Sanayi Odası Ağustos ayı Meclis Toplantısı, Çalışma ve Sosyal Güvenlik Bakanı Prof. Dr. Vedat Işıkhan’ın katılımıyla yapıldı</a:t>
            </a:r>
            <a:r>
              <a:rPr lang="tr-TR" dirty="0" smtClean="0">
                <a:latin typeface="Segoe UI Semilight" panose="020B0402040204020203" pitchFamily="34" charset="0"/>
                <a:cs typeface="Segoe UI Semilight" panose="020B0402040204020203" pitchFamily="34" charset="0"/>
              </a:rPr>
              <a:t>. ASO </a:t>
            </a:r>
            <a:r>
              <a:rPr lang="tr-TR" dirty="0">
                <a:latin typeface="Segoe UI Semilight" panose="020B0402040204020203" pitchFamily="34" charset="0"/>
                <a:cs typeface="Segoe UI Semilight" panose="020B0402040204020203" pitchFamily="34" charset="0"/>
              </a:rPr>
              <a:t>Başkanı Seyit Ardıç toplantıda gündemdeki ekonomik gelişmeleri değerlendirdi. </a:t>
            </a:r>
            <a:r>
              <a:rPr lang="tr-TR" dirty="0" smtClean="0">
                <a:latin typeface="Segoe UI Semilight" panose="020B0402040204020203" pitchFamily="34" charset="0"/>
                <a:cs typeface="Segoe UI Semilight" panose="020B0402040204020203" pitchFamily="34" charset="0"/>
              </a:rPr>
              <a:t>Ardıç konuşmasında </a:t>
            </a:r>
            <a:r>
              <a:rPr lang="tr-TR" dirty="0">
                <a:latin typeface="Segoe UI Semilight" panose="020B0402040204020203" pitchFamily="34" charset="0"/>
                <a:cs typeface="Segoe UI Semilight" panose="020B0402040204020203" pitchFamily="34" charset="0"/>
              </a:rPr>
              <a:t>Maalesef enflasyon ülkemizde oldukça yüksek seyretmeye devam </a:t>
            </a:r>
            <a:r>
              <a:rPr lang="tr-TR" dirty="0" smtClean="0">
                <a:latin typeface="Segoe UI Semilight" panose="020B0402040204020203" pitchFamily="34" charset="0"/>
                <a:cs typeface="Segoe UI Semilight" panose="020B0402040204020203" pitchFamily="34" charset="0"/>
              </a:rPr>
              <a:t>etmekte olduğuna vurgu yaptı.</a:t>
            </a:r>
          </a:p>
          <a:p>
            <a:pPr algn="just"/>
            <a:endParaRPr lang="tr-TR" i="1" dirty="0">
              <a:latin typeface="Segoe UI Semilight" panose="020B0402040204020203" pitchFamily="34" charset="0"/>
              <a:cs typeface="Segoe UI Semilight" panose="020B0402040204020203" pitchFamily="34" charset="0"/>
            </a:endParaRPr>
          </a:p>
          <a:p>
            <a:pPr algn="just"/>
            <a:r>
              <a:rPr lang="tr-TR" dirty="0" smtClean="0">
                <a:latin typeface="Segoe UI Semilight" panose="020B0402040204020203" pitchFamily="34" charset="0"/>
                <a:cs typeface="Segoe UI Semilight" panose="020B0402040204020203" pitchFamily="34" charset="0"/>
              </a:rPr>
              <a:t>Toplantıya ASO Meclis Başkanlığı görevinim de </a:t>
            </a:r>
            <a:r>
              <a:rPr lang="tr-TR" dirty="0" err="1" smtClean="0">
                <a:latin typeface="Segoe UI Semilight" panose="020B0402040204020203" pitchFamily="34" charset="0"/>
                <a:cs typeface="Segoe UI Semilight" panose="020B0402040204020203" pitchFamily="34" charset="0"/>
              </a:rPr>
              <a:t>yürütümekte</a:t>
            </a:r>
            <a:r>
              <a:rPr lang="tr-TR" dirty="0" smtClean="0">
                <a:latin typeface="Segoe UI Semilight" panose="020B0402040204020203" pitchFamily="34" charset="0"/>
                <a:cs typeface="Segoe UI Semilight" panose="020B0402040204020203" pitchFamily="34" charset="0"/>
              </a:rPr>
              <a:t> olan Başkan Celal Koloğlu da sektörümüze ilişkin değerlendirmeleriyle iştirak etti. </a:t>
            </a:r>
            <a:endParaRPr lang="tr-TR" dirty="0">
              <a:latin typeface="Segoe UI Semilight" panose="020B0402040204020203" pitchFamily="34" charset="0"/>
              <a:cs typeface="Segoe UI Semilight" panose="020B0402040204020203" pitchFamily="34"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122" y="6166299"/>
            <a:ext cx="4714677" cy="3147298"/>
          </a:xfrm>
          <a:prstGeom prst="rect">
            <a:avLst/>
          </a:prstGeom>
        </p:spPr>
      </p:pic>
    </p:spTree>
    <p:extLst>
      <p:ext uri="{BB962C8B-B14F-4D97-AF65-F5344CB8AC3E}">
        <p14:creationId xmlns:p14="http://schemas.microsoft.com/office/powerpoint/2010/main" val="104744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061" y="312857"/>
            <a:ext cx="6439877" cy="2097924"/>
          </a:xfrm>
          <a:prstGeom prst="rect">
            <a:avLst/>
          </a:prstGeom>
          <a:solidFill>
            <a:srgbClr val="E5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US" sz="2400" b="1" dirty="0">
              <a:solidFill>
                <a:srgbClr val="FFFFFF"/>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7" name="Metin kutusu 6"/>
          <p:cNvSpPr txBox="1"/>
          <p:nvPr/>
        </p:nvSpPr>
        <p:spPr>
          <a:xfrm>
            <a:off x="2633589" y="781384"/>
            <a:ext cx="1590820" cy="461665"/>
          </a:xfrm>
          <a:prstGeom prst="rect">
            <a:avLst/>
          </a:prstGeom>
          <a:noFill/>
        </p:spPr>
        <p:txBody>
          <a:bodyPr wrap="none" rtlCol="0">
            <a:spAutoFit/>
          </a:bodyPr>
          <a:lstStyle/>
          <a:p>
            <a:pPr defTabSz="914235">
              <a:defRPr/>
            </a:pPr>
            <a:r>
              <a:rPr lang="tr-TR"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rPr>
              <a:t>SEKTÖREL</a:t>
            </a:r>
            <a:endParaRPr lang="en-US" sz="24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9" name="Metin kutusu 8"/>
          <p:cNvSpPr txBox="1"/>
          <p:nvPr/>
        </p:nvSpPr>
        <p:spPr>
          <a:xfrm>
            <a:off x="2897643" y="1590839"/>
            <a:ext cx="646331" cy="400110"/>
          </a:xfrm>
          <a:prstGeom prst="rect">
            <a:avLst/>
          </a:prstGeom>
          <a:noFill/>
        </p:spPr>
        <p:txBody>
          <a:bodyPr wrap="none" rtlCol="0">
            <a:spAutoFit/>
          </a:bodyPr>
          <a:lstStyle/>
          <a:p>
            <a:pPr lvl="1" algn="ctr" defTabSz="914235">
              <a:defRPr/>
            </a:pPr>
            <a:endParaRPr lang="tr-TR" sz="2000" b="1" dirty="0">
              <a:solidFill>
                <a:prstClr val="white"/>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3" name="Slayt Numarası Yer Tutucusu 2"/>
          <p:cNvSpPr>
            <a:spLocks noGrp="1"/>
          </p:cNvSpPr>
          <p:nvPr>
            <p:ph type="sldNum" sz="quarter" idx="12"/>
          </p:nvPr>
        </p:nvSpPr>
        <p:spPr>
          <a:xfrm>
            <a:off x="5350831" y="9505295"/>
            <a:ext cx="1543050" cy="527403"/>
          </a:xfrm>
        </p:spPr>
        <p:txBody>
          <a:bodyPr/>
          <a:lstStyle/>
          <a:p>
            <a:pPr>
              <a:defRPr/>
            </a:pPr>
            <a:fld id="{9AD34F46-DDF4-4079-A880-D28E14C58A86}" type="slidenum">
              <a:rPr lang="en-US" smtClean="0">
                <a:solidFill>
                  <a:prstClr val="black">
                    <a:tint val="75000"/>
                  </a:prstClr>
                </a:solidFill>
              </a:rPr>
              <a:pPr>
                <a:defRPr/>
              </a:pPr>
              <a:t>9</a:t>
            </a:fld>
            <a:endParaRPr lang="en-US" dirty="0">
              <a:solidFill>
                <a:prstClr val="black">
                  <a:tint val="75000"/>
                </a:prstClr>
              </a:solidFill>
            </a:endParaRPr>
          </a:p>
        </p:txBody>
      </p:sp>
      <p:sp>
        <p:nvSpPr>
          <p:cNvPr id="2" name="Dikdörtgen 1">
            <a:extLst>
              <a:ext uri="{FF2B5EF4-FFF2-40B4-BE49-F238E27FC236}">
                <a16:creationId xmlns="" xmlns:a16="http://schemas.microsoft.com/office/drawing/2014/main" id="{F70ABAE2-ACCF-B111-A429-B8AC797675E2}"/>
              </a:ext>
            </a:extLst>
          </p:cNvPr>
          <p:cNvSpPr/>
          <p:nvPr/>
        </p:nvSpPr>
        <p:spPr>
          <a:xfrm>
            <a:off x="756689" y="1361819"/>
            <a:ext cx="540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defRPr/>
            </a:pPr>
            <a:endParaRPr lang="en-US" sz="1799" dirty="0">
              <a:solidFill>
                <a:prstClr val="white"/>
              </a:solidFill>
            </a:endParaRPr>
          </a:p>
        </p:txBody>
      </p:sp>
      <p:sp>
        <p:nvSpPr>
          <p:cNvPr id="6" name="Metin kutusu 5">
            <a:extLst>
              <a:ext uri="{FF2B5EF4-FFF2-40B4-BE49-F238E27FC236}">
                <a16:creationId xmlns="" xmlns:a16="http://schemas.microsoft.com/office/drawing/2014/main" id="{E03A54A3-30B2-5BA4-6E8B-8321FCBCDDDE}"/>
              </a:ext>
            </a:extLst>
          </p:cNvPr>
          <p:cNvSpPr txBox="1"/>
          <p:nvPr/>
        </p:nvSpPr>
        <p:spPr>
          <a:xfrm>
            <a:off x="240350" y="2594082"/>
            <a:ext cx="6439877" cy="3600986"/>
          </a:xfrm>
          <a:prstGeom prst="rect">
            <a:avLst/>
          </a:prstGeom>
          <a:noFill/>
        </p:spPr>
        <p:txBody>
          <a:bodyPr wrap="square" rtlCol="0">
            <a:spAutoFit/>
          </a:bodyPr>
          <a:lstStyle/>
          <a:p>
            <a:pPr algn="ctr"/>
            <a:r>
              <a:rPr lang="tr-TR" b="1" dirty="0">
                <a:latin typeface="Segoe UI Semilight" panose="020B0402040204020203" pitchFamily="34" charset="0"/>
                <a:cs typeface="Segoe UI Semilight" panose="020B0402040204020203" pitchFamily="34" charset="0"/>
              </a:rPr>
              <a:t>2024 Yılı Bina Metrekare Normal İnşaat Maliyet </a:t>
            </a:r>
            <a:r>
              <a:rPr lang="tr-TR" b="1" dirty="0" smtClean="0">
                <a:latin typeface="Segoe UI Semilight" panose="020B0402040204020203" pitchFamily="34" charset="0"/>
                <a:cs typeface="Segoe UI Semilight" panose="020B0402040204020203" pitchFamily="34" charset="0"/>
              </a:rPr>
              <a:t>Bedelleri Yayımlandı </a:t>
            </a:r>
            <a:endParaRPr lang="tr-TR" b="1" dirty="0">
              <a:latin typeface="Segoe UI Semilight" panose="020B0402040204020203" pitchFamily="34" charset="0"/>
              <a:cs typeface="Segoe UI Semilight" panose="020B0402040204020203" pitchFamily="34" charset="0"/>
            </a:endParaRPr>
          </a:p>
          <a:p>
            <a:r>
              <a:rPr lang="tr-TR" dirty="0">
                <a:latin typeface="Segoe UI Semilight" panose="020B0402040204020203" pitchFamily="34" charset="0"/>
                <a:cs typeface="Segoe UI Semilight" panose="020B0402040204020203" pitchFamily="34" charset="0"/>
              </a:rPr>
              <a:t/>
            </a:r>
            <a:br>
              <a:rPr lang="tr-TR" dirty="0">
                <a:latin typeface="Segoe UI Semilight" panose="020B0402040204020203" pitchFamily="34" charset="0"/>
                <a:cs typeface="Segoe UI Semilight" panose="020B0402040204020203" pitchFamily="34" charset="0"/>
              </a:rPr>
            </a:br>
            <a:endParaRPr lang="tr-TR" sz="1200" dirty="0">
              <a:latin typeface="Segoe UI Semilight" panose="020B0402040204020203" pitchFamily="34" charset="0"/>
              <a:cs typeface="Segoe UI Semilight" panose="020B0402040204020203" pitchFamily="34" charset="0"/>
            </a:endParaRPr>
          </a:p>
          <a:p>
            <a:pPr algn="just"/>
            <a:r>
              <a:rPr lang="tr-TR" dirty="0" smtClean="0">
                <a:latin typeface="Segoe UI Semilight" panose="020B0402040204020203" pitchFamily="34" charset="0"/>
                <a:cs typeface="Segoe UI Semilight" panose="020B0402040204020203" pitchFamily="34" charset="0"/>
              </a:rPr>
              <a:t>Resmi Gazete’nin 31 Ağustos 2023 tarihli sayısında emlak </a:t>
            </a:r>
            <a:r>
              <a:rPr lang="tr-TR" dirty="0">
                <a:latin typeface="Segoe UI Semilight" panose="020B0402040204020203" pitchFamily="34" charset="0"/>
                <a:cs typeface="Segoe UI Semilight" panose="020B0402040204020203" pitchFamily="34" charset="0"/>
              </a:rPr>
              <a:t>vergisine esas olmak üzere 2024 yılında uygulanacak bina metrekare normal inşaat maliyet bedelleri, Hazine ve Maliye Bakanlığı ile Çevre, Şehircilik ve İklim Değişikliği Bakanlığınca </a:t>
            </a:r>
            <a:r>
              <a:rPr lang="tr-TR" dirty="0" smtClean="0">
                <a:latin typeface="Segoe UI Semilight" panose="020B0402040204020203" pitchFamily="34" charset="0"/>
                <a:cs typeface="Segoe UI Semilight" panose="020B0402040204020203" pitchFamily="34" charset="0"/>
              </a:rPr>
              <a:t>Tebliğ </a:t>
            </a:r>
            <a:r>
              <a:rPr lang="tr-TR" dirty="0">
                <a:latin typeface="Segoe UI Semilight" panose="020B0402040204020203" pitchFamily="34" charset="0"/>
                <a:cs typeface="Segoe UI Semilight" panose="020B0402040204020203" pitchFamily="34" charset="0"/>
              </a:rPr>
              <a:t>ekinde yer alan cetvelde belirtilen tutarlarda tespit edilmiştir</a:t>
            </a:r>
            <a:r>
              <a:rPr lang="tr-TR" dirty="0" smtClean="0">
                <a:latin typeface="Segoe UI Semilight" panose="020B0402040204020203" pitchFamily="34" charset="0"/>
                <a:cs typeface="Segoe UI Semilight" panose="020B0402040204020203" pitchFamily="34" charset="0"/>
              </a:rPr>
              <a:t>.</a:t>
            </a:r>
          </a:p>
          <a:p>
            <a:pPr algn="just"/>
            <a:endParaRPr lang="tr-TR" dirty="0">
              <a:latin typeface="Segoe UI Semilight" panose="020B0402040204020203" pitchFamily="34" charset="0"/>
              <a:cs typeface="Segoe UI Semilight" panose="020B0402040204020203" pitchFamily="34" charset="0"/>
            </a:endParaRPr>
          </a:p>
          <a:p>
            <a:pPr algn="just"/>
            <a:r>
              <a:rPr lang="tr-TR" dirty="0" smtClean="0">
                <a:latin typeface="Segoe UI Semilight" panose="020B0402040204020203" pitchFamily="34" charset="0"/>
                <a:cs typeface="Segoe UI Semilight" panose="020B0402040204020203" pitchFamily="34" charset="0"/>
              </a:rPr>
              <a:t>2024 yılı için binaların metrekare normal inşaat maliyet bedellerini gösterir cetvel </a:t>
            </a:r>
            <a:r>
              <a:rPr lang="tr-TR" dirty="0" smtClean="0">
                <a:latin typeface="Segoe UI Semilight" panose="020B0402040204020203" pitchFamily="34" charset="0"/>
                <a:cs typeface="Segoe UI Semilight" panose="020B0402040204020203" pitchFamily="34" charset="0"/>
                <a:hlinkClick r:id="rId3"/>
              </a:rPr>
              <a:t>bağlantıdadır</a:t>
            </a:r>
            <a:endParaRPr lang="tr-TR" dirty="0">
              <a:latin typeface="Segoe UI Semilight" panose="020B0402040204020203" pitchFamily="34" charset="0"/>
              <a:cs typeface="Segoe UI Semilight" panose="020B0402040204020203" pitchFamily="34" charset="0"/>
            </a:endParaRPr>
          </a:p>
        </p:txBody>
      </p:sp>
      <p:sp>
        <p:nvSpPr>
          <p:cNvPr id="15" name="Dikdörtgen 14">
            <a:extLst>
              <a:ext uri="{FF2B5EF4-FFF2-40B4-BE49-F238E27FC236}">
                <a16:creationId xmlns="" xmlns:a16="http://schemas.microsoft.com/office/drawing/2014/main" id="{05676C17-843C-74F7-444C-086DFD1F0B64}"/>
              </a:ext>
            </a:extLst>
          </p:cNvPr>
          <p:cNvSpPr/>
          <p:nvPr/>
        </p:nvSpPr>
        <p:spPr>
          <a:xfrm>
            <a:off x="209061" y="9650288"/>
            <a:ext cx="6292800" cy="45719"/>
          </a:xfrm>
          <a:prstGeom prst="rect">
            <a:avLst/>
          </a:prstGeom>
          <a:solidFill>
            <a:srgbClr val="E59763"/>
          </a:solidFill>
          <a:ln>
            <a:solidFill>
              <a:srgbClr val="E597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endParaRPr lang="en-US" sz="2400" b="1">
              <a:solidFill>
                <a:srgbClr val="021D41"/>
              </a:solidFill>
              <a:latin typeface="Bahnschrift" panose="020B0502040204020203" pitchFamily="34" charset="0"/>
              <a:ea typeface="Gadugi" panose="020B0502040204020203" pitchFamily="34" charset="0"/>
              <a:cs typeface="Microsoft Sans Serif" panose="020B0604020202020204" pitchFamily="34" charset="0"/>
            </a:endParaRPr>
          </a:p>
        </p:txBody>
      </p:sp>
      <p:sp>
        <p:nvSpPr>
          <p:cNvPr id="10" name="Metin kutusu 9"/>
          <p:cNvSpPr txBox="1"/>
          <p:nvPr/>
        </p:nvSpPr>
        <p:spPr>
          <a:xfrm>
            <a:off x="2090223" y="1590839"/>
            <a:ext cx="2261132" cy="400110"/>
          </a:xfrm>
          <a:prstGeom prst="rect">
            <a:avLst/>
          </a:prstGeom>
          <a:noFill/>
        </p:spPr>
        <p:txBody>
          <a:bodyPr wrap="none" rtlCol="0">
            <a:spAutoFit/>
          </a:bodyPr>
          <a:lstStyle/>
          <a:p>
            <a:pPr marL="457200" marR="0" lvl="1" indent="0" algn="ctr" defTabSz="914235" rtl="0" eaLnBrk="1" fontAlgn="auto" latinLnBrk="0" hangingPunct="1">
              <a:lnSpc>
                <a:spcPct val="100000"/>
              </a:lnSpc>
              <a:spcBef>
                <a:spcPts val="0"/>
              </a:spcBef>
              <a:spcAft>
                <a:spcPts val="0"/>
              </a:spcAft>
              <a:buClrTx/>
              <a:buSzTx/>
              <a:buFontTx/>
              <a:buNone/>
              <a:tabLst/>
              <a:defRPr/>
            </a:pPr>
            <a:r>
              <a:rPr lang="tr-TR" sz="2000" b="1" dirty="0" smtClean="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rPr>
              <a:t>Emlak Vergisi </a:t>
            </a:r>
            <a:endParaRPr kumimoji="0" lang="tr-TR" sz="2000" b="1" i="0" u="none" strike="noStrike" kern="1200" cap="none" spc="0" normalizeH="0" baseline="0" noProof="0" dirty="0">
              <a:ln>
                <a:noFill/>
              </a:ln>
              <a:solidFill>
                <a:schemeClr val="bg1"/>
              </a:solidFill>
              <a:effectLst/>
              <a:uLnTx/>
              <a:uFillTx/>
              <a:latin typeface="Segoe UI Semibold" panose="020B0702040204020203" pitchFamily="34" charset="0"/>
              <a:ea typeface="Segoe UI Emoji" panose="020B0502040204020203" pitchFamily="34" charset="0"/>
              <a:cs typeface="Segoe UI Semibold" panose="020B0702040204020203" pitchFamily="34" charset="0"/>
            </a:endParaRPr>
          </a:p>
        </p:txBody>
      </p:sp>
      <p:pic>
        <p:nvPicPr>
          <p:cNvPr id="5" name="Resim 4"/>
          <p:cNvPicPr>
            <a:picLocks noChangeAspect="1"/>
          </p:cNvPicPr>
          <p:nvPr/>
        </p:nvPicPr>
        <p:blipFill>
          <a:blip r:embed="rId4"/>
          <a:stretch>
            <a:fillRect/>
          </a:stretch>
        </p:blipFill>
        <p:spPr>
          <a:xfrm>
            <a:off x="475260" y="6567760"/>
            <a:ext cx="5760402" cy="3128247"/>
          </a:xfrm>
          <a:prstGeom prst="rect">
            <a:avLst/>
          </a:prstGeom>
          <a:ln>
            <a:noFill/>
          </a:ln>
          <a:effectLst>
            <a:softEdge rad="112500"/>
          </a:effectLst>
        </p:spPr>
      </p:pic>
    </p:spTree>
    <p:extLst>
      <p:ext uri="{BB962C8B-B14F-4D97-AF65-F5344CB8AC3E}">
        <p14:creationId xmlns:p14="http://schemas.microsoft.com/office/powerpoint/2010/main" val="1956890370"/>
      </p:ext>
    </p:extLst>
  </p:cSld>
  <p:clrMapOvr>
    <a:masterClrMapping/>
  </p:clrMapOvr>
</p:sld>
</file>

<file path=ppt/theme/theme1.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161809</TotalTime>
  <Words>1804</Words>
  <Application>Microsoft Office PowerPoint</Application>
  <PresentationFormat>A4 Kağıt (210x297 mm)</PresentationFormat>
  <Paragraphs>195</Paragraphs>
  <Slides>27</Slides>
  <Notes>27</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27</vt:i4>
      </vt:variant>
    </vt:vector>
  </HeadingPairs>
  <TitlesOfParts>
    <vt:vector size="39" baseType="lpstr">
      <vt:lpstr>Arial</vt:lpstr>
      <vt:lpstr>Bahnschrift</vt:lpstr>
      <vt:lpstr>Calibri</vt:lpstr>
      <vt:lpstr>Calibri Light</vt:lpstr>
      <vt:lpstr>Gadugi</vt:lpstr>
      <vt:lpstr>Microsoft Sans Serif</vt:lpstr>
      <vt:lpstr>Segoe UI Emoji</vt:lpstr>
      <vt:lpstr>Segoe UI Semibold</vt:lpstr>
      <vt:lpstr>Segoe UI Semilight</vt:lpstr>
      <vt:lpstr>Wingdings</vt:lpstr>
      <vt:lpstr>4_Office Teması</vt:lpstr>
      <vt:lpstr>5_Office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eser</dc:creator>
  <cp:lastModifiedBy>Demet Somunoğlu</cp:lastModifiedBy>
  <cp:revision>8947</cp:revision>
  <cp:lastPrinted>2023-09-01T15:43:14Z</cp:lastPrinted>
  <dcterms:created xsi:type="dcterms:W3CDTF">2020-04-04T14:47:05Z</dcterms:created>
  <dcterms:modified xsi:type="dcterms:W3CDTF">2023-09-01T15:55:20Z</dcterms:modified>
</cp:coreProperties>
</file>